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handoutMasterIdLst>
    <p:handoutMasterId r:id="rId27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7556500" cy="10693400"/>
  <p:notesSz cx="7556500" cy="10693400"/>
  <p:defaultTextStyle>
    <a:defPPr>
      <a:defRPr kern="0"/>
    </a:def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B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>
      <p:cViewPr varScale="1">
        <p:scale>
          <a:sx n="103" d="100"/>
          <a:sy n="103" d="100"/>
        </p:scale>
        <p:origin x="4068" y="12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03" d="100"/>
          <a:sy n="103" d="100"/>
        </p:scale>
        <p:origin x="4302" y="1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49B8EB-1DB0-69CE-2684-8057A29607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AD5DEF-7374-7E6B-1069-A7301086CD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27990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88162-1408-4D2D-93D5-23806C31D65B}" type="datetimeFigureOut">
              <a:rPr lang="is-IS" smtClean="0"/>
              <a:t>28.06.2023</a:t>
            </a:fld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4FA3C5-F736-FF1F-D95B-C6924A274B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15682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049F32-CEF0-DFED-C836-3D2FC49A0D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279900" y="1015682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14C9EC-4B64-42F3-B433-3C7E62AF63FD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502025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00" b="0" i="0">
                <a:solidFill>
                  <a:srgbClr val="004B7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9944862"/>
            <a:ext cx="1739455" cy="53467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9944862"/>
            <a:ext cx="1739455" cy="53467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54112" y="3376759"/>
            <a:ext cx="4476750" cy="314960"/>
          </a:xfrm>
          <a:prstGeom prst="rect">
            <a:avLst/>
          </a:prstGeom>
        </p:spPr>
        <p:txBody>
          <a:bodyPr lIns="0" tIns="0" rIns="0" bIns="0"/>
          <a:lstStyle>
            <a:lvl1pPr>
              <a:defRPr sz="1900" b="0" i="0">
                <a:solidFill>
                  <a:srgbClr val="004B7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5445252" y="9944862"/>
            <a:ext cx="1739455" cy="53467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AD5658D-E457-9176-8A37-AD041D5DBE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556500" cy="2977197"/>
          </a:xfrm>
          <a:prstGeom prst="rect">
            <a:avLst/>
          </a:prstGeom>
        </p:spPr>
        <p:txBody>
          <a:bodyPr/>
          <a:lstStyle/>
          <a:p>
            <a:endParaRPr lang="is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49050B-0B42-C87C-E87D-2FCE92407EFC}"/>
              </a:ext>
            </a:extLst>
          </p:cNvPr>
          <p:cNvSpPr/>
          <p:nvPr userDrawn="1"/>
        </p:nvSpPr>
        <p:spPr>
          <a:xfrm>
            <a:off x="7893050" y="3175"/>
            <a:ext cx="2438400" cy="3667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</a:rPr>
              <a:t>To add a picture: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>
                <a:solidFill>
                  <a:prstClr val="white"/>
                </a:solidFill>
              </a:rPr>
              <a:t>Press on the one of  the image place placeholder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>
                <a:solidFill>
                  <a:prstClr val="white"/>
                </a:solidFill>
              </a:rPr>
              <a:t>Choose a picture from your files and press Insert</a:t>
            </a:r>
          </a:p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adjust the position of the photo go to &gt;Picture format and choose Crop button to adjust and hit the Crop button again to close</a:t>
            </a:r>
            <a:endParaRPr lang="en-US" sz="1600" dirty="0">
              <a:solidFill>
                <a:prstClr val="white"/>
              </a:solidFill>
            </a:endParaRP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8" userDrawn="1">
          <p15:clr>
            <a:srgbClr val="FBAE40"/>
          </p15:clr>
        </p15:guide>
        <p15:guide id="2" pos="23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www.landspitali.is/library/Sameiginlegar-skrar/Gagnasafn/Um-Landspitala/Logo-LSH/LHS_Logo.png">
            <a:extLst>
              <a:ext uri="{FF2B5EF4-FFF2-40B4-BE49-F238E27FC236}">
                <a16:creationId xmlns:a16="http://schemas.microsoft.com/office/drawing/2014/main" id="{333A8A8C-BAC2-92A9-502C-E0C3154B62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832" y="9828656"/>
            <a:ext cx="1100836" cy="67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0">
            <a:extLst>
              <a:ext uri="{FF2B5EF4-FFF2-40B4-BE49-F238E27FC236}">
                <a16:creationId xmlns:a16="http://schemas.microsoft.com/office/drawing/2014/main" id="{7CD93B88-24E5-A0C8-2450-F152D2CC278C}"/>
              </a:ext>
            </a:extLst>
          </p:cNvPr>
          <p:cNvSpPr/>
          <p:nvPr/>
        </p:nvSpPr>
        <p:spPr>
          <a:xfrm>
            <a:off x="2507297" y="631088"/>
            <a:ext cx="2545715" cy="3015615"/>
          </a:xfrm>
          <a:custGeom>
            <a:avLst/>
            <a:gdLst/>
            <a:ahLst/>
            <a:cxnLst/>
            <a:rect l="l" t="t" r="r" b="b"/>
            <a:pathLst>
              <a:path w="2545715" h="3015615">
                <a:moveTo>
                  <a:pt x="25400" y="0"/>
                </a:moveTo>
                <a:lnTo>
                  <a:pt x="0" y="0"/>
                </a:lnTo>
                <a:lnTo>
                  <a:pt x="0" y="3014992"/>
                </a:lnTo>
                <a:lnTo>
                  <a:pt x="25400" y="3014992"/>
                </a:lnTo>
                <a:lnTo>
                  <a:pt x="25400" y="0"/>
                </a:lnTo>
                <a:close/>
              </a:path>
              <a:path w="2545715" h="3015615">
                <a:moveTo>
                  <a:pt x="2545397" y="0"/>
                </a:moveTo>
                <a:lnTo>
                  <a:pt x="2519997" y="0"/>
                </a:lnTo>
                <a:lnTo>
                  <a:pt x="2519997" y="3014992"/>
                </a:lnTo>
                <a:lnTo>
                  <a:pt x="2545397" y="3014992"/>
                </a:lnTo>
                <a:lnTo>
                  <a:pt x="2545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8D22461A-D18B-D56D-2D90-C193882B9FEA}"/>
              </a:ext>
            </a:extLst>
          </p:cNvPr>
          <p:cNvSpPr txBox="1"/>
          <p:nvPr/>
        </p:nvSpPr>
        <p:spPr>
          <a:xfrm>
            <a:off x="519463" y="4626762"/>
            <a:ext cx="6423459" cy="282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175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UNDIRFYRIRSÖGN KEMUR HÉR, MIÐJUSETT OG STÆRÐ EFTIR PLÁSSI</a:t>
            </a:r>
            <a:endParaRPr sz="1750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81A09D2C-9499-0826-4AFC-5105EEF5BD25}"/>
              </a:ext>
            </a:extLst>
          </p:cNvPr>
          <p:cNvSpPr txBox="1"/>
          <p:nvPr/>
        </p:nvSpPr>
        <p:spPr>
          <a:xfrm>
            <a:off x="588759" y="5034902"/>
            <a:ext cx="6386195" cy="291104"/>
          </a:xfrm>
          <a:prstGeom prst="rect">
            <a:avLst/>
          </a:prstGeom>
          <a:solidFill>
            <a:srgbClr val="004B7A"/>
          </a:solidFill>
        </p:spPr>
        <p:txBody>
          <a:bodyPr vert="horz" wrap="square" lIns="0" tIns="29209" rIns="0" bIns="0" rtlCol="0">
            <a:spAutoFit/>
          </a:bodyPr>
          <a:lstStyle/>
          <a:p>
            <a:pPr marL="179070">
              <a:lnSpc>
                <a:spcPct val="100000"/>
              </a:lnSpc>
              <a:spcBef>
                <a:spcPts val="229"/>
              </a:spcBef>
              <a:tabLst>
                <a:tab pos="3406775" algn="l"/>
                <a:tab pos="3627754" algn="l"/>
                <a:tab pos="5074285" algn="l"/>
                <a:tab pos="5295265" algn="l"/>
              </a:tabLst>
            </a:pP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Miðvikudaginn</a:t>
            </a:r>
            <a:r>
              <a:rPr sz="1700" b="1" spc="10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14.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 err="1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september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202</a:t>
            </a:r>
            <a:r>
              <a:rPr lang="is-IS"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3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kl:</a:t>
            </a:r>
            <a:r>
              <a:rPr sz="1700" b="1" spc="8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13:00-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16:00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Hringsalur</a:t>
            </a:r>
            <a:endParaRPr sz="1700" b="1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6E63EB12-C310-7EC2-B838-C1F01AF7D2C3}"/>
              </a:ext>
            </a:extLst>
          </p:cNvPr>
          <p:cNvSpPr txBox="1"/>
          <p:nvPr/>
        </p:nvSpPr>
        <p:spPr>
          <a:xfrm>
            <a:off x="576060" y="5575300"/>
            <a:ext cx="6388100" cy="4015843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1" spc="-1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Fyrirlesarar</a:t>
            </a:r>
            <a:endParaRPr sz="1400" b="1" dirty="0">
              <a:latin typeface="Arial Narrow" panose="020B0606020202030204" pitchFamily="34" charset="0"/>
              <a:cs typeface="Formata Condensed"/>
            </a:endParaRPr>
          </a:p>
          <a:p>
            <a:pPr marL="330835" marR="5080" indent="-217170">
              <a:lnSpc>
                <a:spcPts val="1500"/>
              </a:lnSpc>
              <a:spcBef>
                <a:spcPts val="345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ipsum dolor sit amet, consectetur adipiscing elit. Duis consectetur bibendum sapien ut rhoncus. Curabitur semper sit amet risus eget aliquam.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consectetur adipiscing elit. Duis consectetur bibendum sapien ut rhoncus. Curabitur semper sit amet risus eget aliquam</a:t>
            </a:r>
            <a:r>
              <a:rPr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Lorem, consectetur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Lorem ipsum dolor sit amet, consectetur adipiscing elit. Duis consectetur bibendum sapien ut rhoncus. Curabitur semper sit amet risus eget aliquam.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 algn="ctr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b="1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Allir velkomnir – léttar veitingar í boð.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latin typeface="Formata LightCondensed"/>
              <a:cs typeface="Formata LightCondensed"/>
            </a:endParaRPr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3BCE9086-36CC-2F85-0535-012FADF4E895}"/>
              </a:ext>
            </a:extLst>
          </p:cNvPr>
          <p:cNvSpPr/>
          <p:nvPr/>
        </p:nvSpPr>
        <p:spPr>
          <a:xfrm>
            <a:off x="576060" y="3685375"/>
            <a:ext cx="6386195" cy="0"/>
          </a:xfrm>
          <a:custGeom>
            <a:avLst/>
            <a:gdLst/>
            <a:ahLst/>
            <a:cxnLst/>
            <a:rect l="l" t="t" r="r" b="b"/>
            <a:pathLst>
              <a:path w="6386195">
                <a:moveTo>
                  <a:pt x="0" y="0"/>
                </a:moveTo>
                <a:lnTo>
                  <a:pt x="6385826" y="0"/>
                </a:lnTo>
              </a:path>
            </a:pathLst>
          </a:custGeom>
          <a:ln w="24688">
            <a:solidFill>
              <a:srgbClr val="004B7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5F08B925-1A24-CF8A-AB30-A711A82E79A5}"/>
              </a:ext>
            </a:extLst>
          </p:cNvPr>
          <p:cNvSpPr txBox="1"/>
          <p:nvPr/>
        </p:nvSpPr>
        <p:spPr>
          <a:xfrm>
            <a:off x="519464" y="3685375"/>
            <a:ext cx="6455490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6500" b="1" spc="270" dirty="0">
                <a:solidFill>
                  <a:srgbClr val="004B7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AÐALFYRIRSÖGN</a:t>
            </a:r>
            <a:endParaRPr sz="65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DE66B553-9E66-84D4-F4D6-A3367A1300A7}"/>
              </a:ext>
            </a:extLst>
          </p:cNvPr>
          <p:cNvSpPr txBox="1">
            <a:spLocks/>
          </p:cNvSpPr>
          <p:nvPr/>
        </p:nvSpPr>
        <p:spPr>
          <a:xfrm>
            <a:off x="600742" y="3365500"/>
            <a:ext cx="6386194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MÁLÞING EÐA FYRIRLESTUR</a:t>
            </a:r>
            <a:r>
              <a:rPr lang="pt-BR" sz="1900" spc="16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Á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spc="45" dirty="0">
                <a:solidFill>
                  <a:srgbClr val="004B7A"/>
                </a:solidFill>
                <a:latin typeface="Arial Narrow" panose="020B0606020202030204" pitchFamily="34" charset="0"/>
              </a:rPr>
              <a:t>VEGUM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HVERS HÉR</a:t>
            </a:r>
            <a:endParaRPr lang="pt-BR" sz="1900" spc="-10" dirty="0">
              <a:solidFill>
                <a:srgbClr val="004B7A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E817FCE-1A20-DD4B-4BC1-202453A6BD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1948451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2507297" y="12"/>
            <a:ext cx="2545715" cy="3015615"/>
          </a:xfrm>
          <a:custGeom>
            <a:avLst/>
            <a:gdLst/>
            <a:ahLst/>
            <a:cxnLst/>
            <a:rect l="l" t="t" r="r" b="b"/>
            <a:pathLst>
              <a:path w="2545715" h="3015615">
                <a:moveTo>
                  <a:pt x="25400" y="0"/>
                </a:moveTo>
                <a:lnTo>
                  <a:pt x="0" y="0"/>
                </a:lnTo>
                <a:lnTo>
                  <a:pt x="0" y="3014992"/>
                </a:lnTo>
                <a:lnTo>
                  <a:pt x="25400" y="3014992"/>
                </a:lnTo>
                <a:lnTo>
                  <a:pt x="25400" y="0"/>
                </a:lnTo>
                <a:close/>
              </a:path>
              <a:path w="2545715" h="3015615">
                <a:moveTo>
                  <a:pt x="2545397" y="0"/>
                </a:moveTo>
                <a:lnTo>
                  <a:pt x="2519997" y="0"/>
                </a:lnTo>
                <a:lnTo>
                  <a:pt x="2519997" y="3014992"/>
                </a:lnTo>
                <a:lnTo>
                  <a:pt x="2545397" y="3014992"/>
                </a:lnTo>
                <a:lnTo>
                  <a:pt x="2545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155814C-9A73-F1F6-3449-C8C8725D01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6" b="28422"/>
          <a:stretch/>
        </p:blipFill>
        <p:spPr>
          <a:xfrm>
            <a:off x="0" y="0"/>
            <a:ext cx="7556500" cy="2976563"/>
          </a:xfr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70638FE9-9A6F-AC6D-F0CB-57E27E745F85}"/>
              </a:ext>
            </a:extLst>
          </p:cNvPr>
          <p:cNvSpPr txBox="1"/>
          <p:nvPr/>
        </p:nvSpPr>
        <p:spPr>
          <a:xfrm>
            <a:off x="519463" y="4626762"/>
            <a:ext cx="6423459" cy="282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175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UNDIRFYRIRSÖGN KEMUR HÉR, MIÐJUSETT OG STÆRÐ EFTIR PLÁSSI</a:t>
            </a:r>
            <a:endParaRPr sz="1750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18C8D8A-1FBC-AF01-615A-749831D0BE6B}"/>
              </a:ext>
            </a:extLst>
          </p:cNvPr>
          <p:cNvSpPr txBox="1"/>
          <p:nvPr/>
        </p:nvSpPr>
        <p:spPr>
          <a:xfrm>
            <a:off x="588759" y="5034902"/>
            <a:ext cx="6386195" cy="291104"/>
          </a:xfrm>
          <a:prstGeom prst="rect">
            <a:avLst/>
          </a:prstGeom>
          <a:solidFill>
            <a:srgbClr val="004B7A"/>
          </a:solidFill>
        </p:spPr>
        <p:txBody>
          <a:bodyPr vert="horz" wrap="square" lIns="0" tIns="29209" rIns="0" bIns="0" rtlCol="0">
            <a:spAutoFit/>
          </a:bodyPr>
          <a:lstStyle/>
          <a:p>
            <a:pPr marL="179070">
              <a:lnSpc>
                <a:spcPct val="100000"/>
              </a:lnSpc>
              <a:spcBef>
                <a:spcPts val="229"/>
              </a:spcBef>
              <a:tabLst>
                <a:tab pos="3406775" algn="l"/>
                <a:tab pos="3627754" algn="l"/>
                <a:tab pos="5074285" algn="l"/>
                <a:tab pos="5295265" algn="l"/>
              </a:tabLst>
            </a:pP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Miðvikudaginn</a:t>
            </a:r>
            <a:r>
              <a:rPr sz="1700" b="1" spc="10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14.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 err="1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september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202</a:t>
            </a:r>
            <a:r>
              <a:rPr lang="is-IS"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3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kl:</a:t>
            </a:r>
            <a:r>
              <a:rPr sz="1700" b="1" spc="8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13:00-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16:00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Hringsalur</a:t>
            </a:r>
            <a:endParaRPr sz="1700" b="1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F5F3D81-734B-0ABD-6DB2-272D574A7825}"/>
              </a:ext>
            </a:extLst>
          </p:cNvPr>
          <p:cNvSpPr txBox="1"/>
          <p:nvPr/>
        </p:nvSpPr>
        <p:spPr>
          <a:xfrm>
            <a:off x="576060" y="5575300"/>
            <a:ext cx="6388100" cy="4015843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1" spc="-1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Fyrirlesarar</a:t>
            </a:r>
            <a:endParaRPr sz="1400" b="1" dirty="0">
              <a:latin typeface="Arial Narrow" panose="020B0606020202030204" pitchFamily="34" charset="0"/>
              <a:cs typeface="Formata Condensed"/>
            </a:endParaRPr>
          </a:p>
          <a:p>
            <a:pPr marL="330835" marR="5080" indent="-217170">
              <a:lnSpc>
                <a:spcPts val="1500"/>
              </a:lnSpc>
              <a:spcBef>
                <a:spcPts val="345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ipsum dolor sit amet, consectetur adipiscing elit. Duis consectetur bibendum sapien ut rhoncus. Curabitur semper sit amet risus eget aliquam.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consectetur adipiscing elit. Duis consectetur bibendum sapien ut rhoncus. Curabitur semper sit amet risus eget aliquam</a:t>
            </a:r>
            <a:r>
              <a:rPr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Lorem, consectetur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Lorem ipsum dolor sit amet, consectetur adipiscing elit. Duis consectetur bibendum sapien ut rhoncus. Curabitur semper sit amet risus eget aliquam.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 algn="ctr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b="1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Allir velkomnir – léttar veitingar í boð.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latin typeface="Formata LightCondensed"/>
              <a:cs typeface="Formata LightCondensed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8A14A848-F68E-C1B0-CB0F-E817EB1A6A49}"/>
              </a:ext>
            </a:extLst>
          </p:cNvPr>
          <p:cNvSpPr/>
          <p:nvPr/>
        </p:nvSpPr>
        <p:spPr>
          <a:xfrm>
            <a:off x="576060" y="3685375"/>
            <a:ext cx="6386195" cy="0"/>
          </a:xfrm>
          <a:custGeom>
            <a:avLst/>
            <a:gdLst/>
            <a:ahLst/>
            <a:cxnLst/>
            <a:rect l="l" t="t" r="r" b="b"/>
            <a:pathLst>
              <a:path w="6386195">
                <a:moveTo>
                  <a:pt x="0" y="0"/>
                </a:moveTo>
                <a:lnTo>
                  <a:pt x="6385826" y="0"/>
                </a:lnTo>
              </a:path>
            </a:pathLst>
          </a:custGeom>
          <a:ln w="24688">
            <a:solidFill>
              <a:srgbClr val="004B7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5A85FE21-8F4A-76D5-25EE-C7D17F1EF32A}"/>
              </a:ext>
            </a:extLst>
          </p:cNvPr>
          <p:cNvSpPr txBox="1"/>
          <p:nvPr/>
        </p:nvSpPr>
        <p:spPr>
          <a:xfrm>
            <a:off x="519464" y="3685375"/>
            <a:ext cx="6455490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6500" b="1" spc="270" dirty="0">
                <a:solidFill>
                  <a:srgbClr val="004B7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AÐALFYRIRSÖGN</a:t>
            </a:r>
            <a:endParaRPr sz="65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7D8316C6-44C6-B7CF-7BBD-7F87E9E31117}"/>
              </a:ext>
            </a:extLst>
          </p:cNvPr>
          <p:cNvSpPr txBox="1">
            <a:spLocks/>
          </p:cNvSpPr>
          <p:nvPr/>
        </p:nvSpPr>
        <p:spPr>
          <a:xfrm>
            <a:off x="600742" y="3365500"/>
            <a:ext cx="6386194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MÁLÞING EÐA FYRIRLESTUR</a:t>
            </a:r>
            <a:r>
              <a:rPr lang="pt-BR" sz="1900" spc="16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Á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spc="45" dirty="0">
                <a:solidFill>
                  <a:srgbClr val="004B7A"/>
                </a:solidFill>
                <a:latin typeface="Arial Narrow" panose="020B0606020202030204" pitchFamily="34" charset="0"/>
              </a:rPr>
              <a:t>VEGUM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HVERS HÉR</a:t>
            </a:r>
            <a:endParaRPr lang="pt-BR" sz="1900" spc="-10" dirty="0">
              <a:solidFill>
                <a:srgbClr val="004B7A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749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2507297" y="12"/>
            <a:ext cx="2545715" cy="3015615"/>
          </a:xfrm>
          <a:custGeom>
            <a:avLst/>
            <a:gdLst/>
            <a:ahLst/>
            <a:cxnLst/>
            <a:rect l="l" t="t" r="r" b="b"/>
            <a:pathLst>
              <a:path w="2545715" h="3015615">
                <a:moveTo>
                  <a:pt x="25400" y="0"/>
                </a:moveTo>
                <a:lnTo>
                  <a:pt x="0" y="0"/>
                </a:lnTo>
                <a:lnTo>
                  <a:pt x="0" y="3014992"/>
                </a:lnTo>
                <a:lnTo>
                  <a:pt x="25400" y="3014992"/>
                </a:lnTo>
                <a:lnTo>
                  <a:pt x="25400" y="0"/>
                </a:lnTo>
                <a:close/>
              </a:path>
              <a:path w="2545715" h="3015615">
                <a:moveTo>
                  <a:pt x="2545397" y="0"/>
                </a:moveTo>
                <a:lnTo>
                  <a:pt x="2519997" y="0"/>
                </a:lnTo>
                <a:lnTo>
                  <a:pt x="2519997" y="3014992"/>
                </a:lnTo>
                <a:lnTo>
                  <a:pt x="2545397" y="3014992"/>
                </a:lnTo>
                <a:lnTo>
                  <a:pt x="2545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155814C-9A73-F1F6-3449-C8C8725D01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2" b="37466"/>
          <a:stretch/>
        </p:blipFill>
        <p:spPr>
          <a:xfrm>
            <a:off x="0" y="0"/>
            <a:ext cx="7556500" cy="2976563"/>
          </a:xfr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70638FE9-9A6F-AC6D-F0CB-57E27E745F85}"/>
              </a:ext>
            </a:extLst>
          </p:cNvPr>
          <p:cNvSpPr txBox="1"/>
          <p:nvPr/>
        </p:nvSpPr>
        <p:spPr>
          <a:xfrm>
            <a:off x="519463" y="4626762"/>
            <a:ext cx="6423459" cy="282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175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UNDIRFYRIRSÖGN KEMUR HÉR, MIÐJUSETT OG STÆRÐ EFTIR PLÁSSI</a:t>
            </a:r>
            <a:endParaRPr sz="1750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18C8D8A-1FBC-AF01-615A-749831D0BE6B}"/>
              </a:ext>
            </a:extLst>
          </p:cNvPr>
          <p:cNvSpPr txBox="1"/>
          <p:nvPr/>
        </p:nvSpPr>
        <p:spPr>
          <a:xfrm>
            <a:off x="588759" y="5034902"/>
            <a:ext cx="6386195" cy="291104"/>
          </a:xfrm>
          <a:prstGeom prst="rect">
            <a:avLst/>
          </a:prstGeom>
          <a:solidFill>
            <a:srgbClr val="004B7A"/>
          </a:solidFill>
        </p:spPr>
        <p:txBody>
          <a:bodyPr vert="horz" wrap="square" lIns="0" tIns="29209" rIns="0" bIns="0" rtlCol="0">
            <a:spAutoFit/>
          </a:bodyPr>
          <a:lstStyle/>
          <a:p>
            <a:pPr marL="179070">
              <a:lnSpc>
                <a:spcPct val="100000"/>
              </a:lnSpc>
              <a:spcBef>
                <a:spcPts val="229"/>
              </a:spcBef>
              <a:tabLst>
                <a:tab pos="3406775" algn="l"/>
                <a:tab pos="3627754" algn="l"/>
                <a:tab pos="5074285" algn="l"/>
                <a:tab pos="5295265" algn="l"/>
              </a:tabLst>
            </a:pP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Miðvikudaginn</a:t>
            </a:r>
            <a:r>
              <a:rPr sz="1700" b="1" spc="10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14.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 err="1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september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202</a:t>
            </a:r>
            <a:r>
              <a:rPr lang="is-IS"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3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kl:</a:t>
            </a:r>
            <a:r>
              <a:rPr sz="1700" b="1" spc="8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13:00-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16:00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Hringsalur</a:t>
            </a:r>
            <a:endParaRPr sz="1700" b="1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F5F3D81-734B-0ABD-6DB2-272D574A7825}"/>
              </a:ext>
            </a:extLst>
          </p:cNvPr>
          <p:cNvSpPr txBox="1"/>
          <p:nvPr/>
        </p:nvSpPr>
        <p:spPr>
          <a:xfrm>
            <a:off x="576060" y="5575300"/>
            <a:ext cx="6388100" cy="4015843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1" spc="-1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Fyrirlesarar</a:t>
            </a:r>
            <a:endParaRPr sz="1400" b="1" dirty="0">
              <a:latin typeface="Arial Narrow" panose="020B0606020202030204" pitchFamily="34" charset="0"/>
              <a:cs typeface="Formata Condensed"/>
            </a:endParaRPr>
          </a:p>
          <a:p>
            <a:pPr marL="330835" marR="5080" indent="-217170">
              <a:lnSpc>
                <a:spcPts val="1500"/>
              </a:lnSpc>
              <a:spcBef>
                <a:spcPts val="345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ipsum dolor sit amet, consectetur adipiscing elit. Duis consectetur bibendum sapien ut rhoncus. Curabitur semper sit amet risus eget aliquam.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consectetur adipiscing elit. Duis consectetur bibendum sapien ut rhoncus. Curabitur semper sit amet risus eget aliquam</a:t>
            </a:r>
            <a:r>
              <a:rPr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Lorem, consectetur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Lorem ipsum dolor sit amet, consectetur adipiscing elit. Duis consectetur bibendum sapien ut rhoncus. Curabitur semper sit amet risus eget aliquam.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 algn="ctr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b="1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Allir velkomnir – léttar veitingar í boð.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latin typeface="Formata LightCondensed"/>
              <a:cs typeface="Formata LightCondensed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8A14A848-F68E-C1B0-CB0F-E817EB1A6A49}"/>
              </a:ext>
            </a:extLst>
          </p:cNvPr>
          <p:cNvSpPr/>
          <p:nvPr/>
        </p:nvSpPr>
        <p:spPr>
          <a:xfrm>
            <a:off x="576060" y="3685375"/>
            <a:ext cx="6386195" cy="0"/>
          </a:xfrm>
          <a:custGeom>
            <a:avLst/>
            <a:gdLst/>
            <a:ahLst/>
            <a:cxnLst/>
            <a:rect l="l" t="t" r="r" b="b"/>
            <a:pathLst>
              <a:path w="6386195">
                <a:moveTo>
                  <a:pt x="0" y="0"/>
                </a:moveTo>
                <a:lnTo>
                  <a:pt x="6385826" y="0"/>
                </a:lnTo>
              </a:path>
            </a:pathLst>
          </a:custGeom>
          <a:ln w="24688">
            <a:solidFill>
              <a:srgbClr val="004B7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5A85FE21-8F4A-76D5-25EE-C7D17F1EF32A}"/>
              </a:ext>
            </a:extLst>
          </p:cNvPr>
          <p:cNvSpPr txBox="1"/>
          <p:nvPr/>
        </p:nvSpPr>
        <p:spPr>
          <a:xfrm>
            <a:off x="519464" y="3685375"/>
            <a:ext cx="6455490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6500" b="1" spc="270" dirty="0">
                <a:solidFill>
                  <a:srgbClr val="004B7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AÐALFYRIRSÖGN</a:t>
            </a:r>
            <a:endParaRPr sz="65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7D8316C6-44C6-B7CF-7BBD-7F87E9E31117}"/>
              </a:ext>
            </a:extLst>
          </p:cNvPr>
          <p:cNvSpPr txBox="1">
            <a:spLocks/>
          </p:cNvSpPr>
          <p:nvPr/>
        </p:nvSpPr>
        <p:spPr>
          <a:xfrm>
            <a:off x="600742" y="3365500"/>
            <a:ext cx="6386194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MÁLÞING EÐA FYRIRLESTUR</a:t>
            </a:r>
            <a:r>
              <a:rPr lang="pt-BR" sz="1900" spc="16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Á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spc="45" dirty="0">
                <a:solidFill>
                  <a:srgbClr val="004B7A"/>
                </a:solidFill>
                <a:latin typeface="Arial Narrow" panose="020B0606020202030204" pitchFamily="34" charset="0"/>
              </a:rPr>
              <a:t>VEGUM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HVERS HÉR</a:t>
            </a:r>
            <a:endParaRPr lang="pt-BR" sz="1900" spc="-10" dirty="0">
              <a:solidFill>
                <a:srgbClr val="004B7A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534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2507297" y="12"/>
            <a:ext cx="2545715" cy="3015615"/>
          </a:xfrm>
          <a:custGeom>
            <a:avLst/>
            <a:gdLst/>
            <a:ahLst/>
            <a:cxnLst/>
            <a:rect l="l" t="t" r="r" b="b"/>
            <a:pathLst>
              <a:path w="2545715" h="3015615">
                <a:moveTo>
                  <a:pt x="25400" y="0"/>
                </a:moveTo>
                <a:lnTo>
                  <a:pt x="0" y="0"/>
                </a:lnTo>
                <a:lnTo>
                  <a:pt x="0" y="3014992"/>
                </a:lnTo>
                <a:lnTo>
                  <a:pt x="25400" y="3014992"/>
                </a:lnTo>
                <a:lnTo>
                  <a:pt x="25400" y="0"/>
                </a:lnTo>
                <a:close/>
              </a:path>
              <a:path w="2545715" h="3015615">
                <a:moveTo>
                  <a:pt x="2545397" y="0"/>
                </a:moveTo>
                <a:lnTo>
                  <a:pt x="2519997" y="0"/>
                </a:lnTo>
                <a:lnTo>
                  <a:pt x="2519997" y="3014992"/>
                </a:lnTo>
                <a:lnTo>
                  <a:pt x="2545397" y="3014992"/>
                </a:lnTo>
                <a:lnTo>
                  <a:pt x="2545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155814C-9A73-F1F6-3449-C8C8725D01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9" b="27769"/>
          <a:stretch/>
        </p:blipFill>
        <p:spPr>
          <a:xfrm>
            <a:off x="0" y="0"/>
            <a:ext cx="7556500" cy="2976563"/>
          </a:xfr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70638FE9-9A6F-AC6D-F0CB-57E27E745F85}"/>
              </a:ext>
            </a:extLst>
          </p:cNvPr>
          <p:cNvSpPr txBox="1"/>
          <p:nvPr/>
        </p:nvSpPr>
        <p:spPr>
          <a:xfrm>
            <a:off x="519463" y="4626762"/>
            <a:ext cx="6423459" cy="282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175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UNDIRFYRIRSÖGN KEMUR HÉR, MIÐJUSETT OG STÆRÐ EFTIR PLÁSSI</a:t>
            </a:r>
            <a:endParaRPr sz="1750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18C8D8A-1FBC-AF01-615A-749831D0BE6B}"/>
              </a:ext>
            </a:extLst>
          </p:cNvPr>
          <p:cNvSpPr txBox="1"/>
          <p:nvPr/>
        </p:nvSpPr>
        <p:spPr>
          <a:xfrm>
            <a:off x="588759" y="5034902"/>
            <a:ext cx="6386195" cy="291104"/>
          </a:xfrm>
          <a:prstGeom prst="rect">
            <a:avLst/>
          </a:prstGeom>
          <a:solidFill>
            <a:srgbClr val="004B7A"/>
          </a:solidFill>
        </p:spPr>
        <p:txBody>
          <a:bodyPr vert="horz" wrap="square" lIns="0" tIns="29209" rIns="0" bIns="0" rtlCol="0">
            <a:spAutoFit/>
          </a:bodyPr>
          <a:lstStyle/>
          <a:p>
            <a:pPr marL="179070">
              <a:lnSpc>
                <a:spcPct val="100000"/>
              </a:lnSpc>
              <a:spcBef>
                <a:spcPts val="229"/>
              </a:spcBef>
              <a:tabLst>
                <a:tab pos="3406775" algn="l"/>
                <a:tab pos="3627754" algn="l"/>
                <a:tab pos="5074285" algn="l"/>
                <a:tab pos="5295265" algn="l"/>
              </a:tabLst>
            </a:pP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Miðvikudaginn</a:t>
            </a:r>
            <a:r>
              <a:rPr sz="1700" b="1" spc="10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14.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 err="1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september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202</a:t>
            </a:r>
            <a:r>
              <a:rPr lang="is-IS"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3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kl:</a:t>
            </a:r>
            <a:r>
              <a:rPr sz="1700" b="1" spc="8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13:00-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16:00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Hringsalur</a:t>
            </a:r>
            <a:endParaRPr sz="1700" b="1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F5F3D81-734B-0ABD-6DB2-272D574A7825}"/>
              </a:ext>
            </a:extLst>
          </p:cNvPr>
          <p:cNvSpPr txBox="1"/>
          <p:nvPr/>
        </p:nvSpPr>
        <p:spPr>
          <a:xfrm>
            <a:off x="576060" y="5575300"/>
            <a:ext cx="6388100" cy="4015843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1" spc="-1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Fyrirlesarar</a:t>
            </a:r>
            <a:endParaRPr sz="1400" b="1" dirty="0">
              <a:latin typeface="Arial Narrow" panose="020B0606020202030204" pitchFamily="34" charset="0"/>
              <a:cs typeface="Formata Condensed"/>
            </a:endParaRPr>
          </a:p>
          <a:p>
            <a:pPr marL="330835" marR="5080" indent="-217170">
              <a:lnSpc>
                <a:spcPts val="1500"/>
              </a:lnSpc>
              <a:spcBef>
                <a:spcPts val="345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ipsum dolor sit amet, consectetur adipiscing elit. Duis consectetur bibendum sapien ut rhoncus. Curabitur semper sit amet risus eget aliquam.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consectetur adipiscing elit. Duis consectetur bibendum sapien ut rhoncus. Curabitur semper sit amet risus eget aliquam</a:t>
            </a:r>
            <a:r>
              <a:rPr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Lorem, consectetur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Lorem ipsum dolor sit amet, consectetur adipiscing elit. Duis consectetur bibendum sapien ut rhoncus. Curabitur semper sit amet risus eget aliquam.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 algn="ctr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b="1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Allir velkomnir – léttar veitingar í boð.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latin typeface="Formata LightCondensed"/>
              <a:cs typeface="Formata LightCondensed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8A14A848-F68E-C1B0-CB0F-E817EB1A6A49}"/>
              </a:ext>
            </a:extLst>
          </p:cNvPr>
          <p:cNvSpPr/>
          <p:nvPr/>
        </p:nvSpPr>
        <p:spPr>
          <a:xfrm>
            <a:off x="576060" y="3685375"/>
            <a:ext cx="6386195" cy="0"/>
          </a:xfrm>
          <a:custGeom>
            <a:avLst/>
            <a:gdLst/>
            <a:ahLst/>
            <a:cxnLst/>
            <a:rect l="l" t="t" r="r" b="b"/>
            <a:pathLst>
              <a:path w="6386195">
                <a:moveTo>
                  <a:pt x="0" y="0"/>
                </a:moveTo>
                <a:lnTo>
                  <a:pt x="6385826" y="0"/>
                </a:lnTo>
              </a:path>
            </a:pathLst>
          </a:custGeom>
          <a:ln w="24688">
            <a:solidFill>
              <a:srgbClr val="004B7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5A85FE21-8F4A-76D5-25EE-C7D17F1EF32A}"/>
              </a:ext>
            </a:extLst>
          </p:cNvPr>
          <p:cNvSpPr txBox="1"/>
          <p:nvPr/>
        </p:nvSpPr>
        <p:spPr>
          <a:xfrm>
            <a:off x="519464" y="3685375"/>
            <a:ext cx="6455490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6500" b="1" spc="270" dirty="0">
                <a:solidFill>
                  <a:srgbClr val="004B7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AÐALFYRIRSÖGN</a:t>
            </a:r>
            <a:endParaRPr sz="65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7D8316C6-44C6-B7CF-7BBD-7F87E9E31117}"/>
              </a:ext>
            </a:extLst>
          </p:cNvPr>
          <p:cNvSpPr txBox="1">
            <a:spLocks/>
          </p:cNvSpPr>
          <p:nvPr/>
        </p:nvSpPr>
        <p:spPr>
          <a:xfrm>
            <a:off x="600742" y="3365500"/>
            <a:ext cx="6386194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MÁLÞING EÐA FYRIRLESTUR</a:t>
            </a:r>
            <a:r>
              <a:rPr lang="pt-BR" sz="1900" spc="16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Á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spc="45" dirty="0">
                <a:solidFill>
                  <a:srgbClr val="004B7A"/>
                </a:solidFill>
                <a:latin typeface="Arial Narrow" panose="020B0606020202030204" pitchFamily="34" charset="0"/>
              </a:rPr>
              <a:t>VEGUM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HVERS HÉR</a:t>
            </a:r>
            <a:endParaRPr lang="pt-BR" sz="1900" spc="-10" dirty="0">
              <a:solidFill>
                <a:srgbClr val="004B7A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184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2507297" y="12"/>
            <a:ext cx="2545715" cy="3015615"/>
          </a:xfrm>
          <a:custGeom>
            <a:avLst/>
            <a:gdLst/>
            <a:ahLst/>
            <a:cxnLst/>
            <a:rect l="l" t="t" r="r" b="b"/>
            <a:pathLst>
              <a:path w="2545715" h="3015615">
                <a:moveTo>
                  <a:pt x="25400" y="0"/>
                </a:moveTo>
                <a:lnTo>
                  <a:pt x="0" y="0"/>
                </a:lnTo>
                <a:lnTo>
                  <a:pt x="0" y="3014992"/>
                </a:lnTo>
                <a:lnTo>
                  <a:pt x="25400" y="3014992"/>
                </a:lnTo>
                <a:lnTo>
                  <a:pt x="25400" y="0"/>
                </a:lnTo>
                <a:close/>
              </a:path>
              <a:path w="2545715" h="3015615">
                <a:moveTo>
                  <a:pt x="2545397" y="0"/>
                </a:moveTo>
                <a:lnTo>
                  <a:pt x="2519997" y="0"/>
                </a:lnTo>
                <a:lnTo>
                  <a:pt x="2519997" y="3014992"/>
                </a:lnTo>
                <a:lnTo>
                  <a:pt x="2545397" y="3014992"/>
                </a:lnTo>
                <a:lnTo>
                  <a:pt x="2545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155814C-9A73-F1F6-3449-C8C8725D01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4" b="28874"/>
          <a:stretch/>
        </p:blipFill>
        <p:spPr>
          <a:xfrm>
            <a:off x="0" y="0"/>
            <a:ext cx="7556500" cy="2976563"/>
          </a:xfr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70638FE9-9A6F-AC6D-F0CB-57E27E745F85}"/>
              </a:ext>
            </a:extLst>
          </p:cNvPr>
          <p:cNvSpPr txBox="1"/>
          <p:nvPr/>
        </p:nvSpPr>
        <p:spPr>
          <a:xfrm>
            <a:off x="519463" y="4626762"/>
            <a:ext cx="6423459" cy="282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175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UNDIRFYRIRSÖGN KEMUR HÉR, MIÐJUSETT OG STÆRÐ EFTIR PLÁSSI</a:t>
            </a:r>
            <a:endParaRPr sz="1750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18C8D8A-1FBC-AF01-615A-749831D0BE6B}"/>
              </a:ext>
            </a:extLst>
          </p:cNvPr>
          <p:cNvSpPr txBox="1"/>
          <p:nvPr/>
        </p:nvSpPr>
        <p:spPr>
          <a:xfrm>
            <a:off x="588759" y="5034902"/>
            <a:ext cx="6386195" cy="291104"/>
          </a:xfrm>
          <a:prstGeom prst="rect">
            <a:avLst/>
          </a:prstGeom>
          <a:solidFill>
            <a:srgbClr val="004B7A"/>
          </a:solidFill>
        </p:spPr>
        <p:txBody>
          <a:bodyPr vert="horz" wrap="square" lIns="0" tIns="29209" rIns="0" bIns="0" rtlCol="0">
            <a:spAutoFit/>
          </a:bodyPr>
          <a:lstStyle/>
          <a:p>
            <a:pPr marL="179070">
              <a:lnSpc>
                <a:spcPct val="100000"/>
              </a:lnSpc>
              <a:spcBef>
                <a:spcPts val="229"/>
              </a:spcBef>
              <a:tabLst>
                <a:tab pos="3406775" algn="l"/>
                <a:tab pos="3627754" algn="l"/>
                <a:tab pos="5074285" algn="l"/>
                <a:tab pos="5295265" algn="l"/>
              </a:tabLst>
            </a:pP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Miðvikudaginn</a:t>
            </a:r>
            <a:r>
              <a:rPr sz="1700" b="1" spc="10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14.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 err="1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september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202</a:t>
            </a:r>
            <a:r>
              <a:rPr lang="is-IS"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3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kl:</a:t>
            </a:r>
            <a:r>
              <a:rPr sz="1700" b="1" spc="8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13:00-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16:00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Hringsalur</a:t>
            </a:r>
            <a:endParaRPr sz="1700" b="1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F5F3D81-734B-0ABD-6DB2-272D574A7825}"/>
              </a:ext>
            </a:extLst>
          </p:cNvPr>
          <p:cNvSpPr txBox="1"/>
          <p:nvPr/>
        </p:nvSpPr>
        <p:spPr>
          <a:xfrm>
            <a:off x="576060" y="5575300"/>
            <a:ext cx="6388100" cy="4015843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1" spc="-1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Fyrirlesarar</a:t>
            </a:r>
            <a:endParaRPr sz="1400" b="1" dirty="0">
              <a:latin typeface="Arial Narrow" panose="020B0606020202030204" pitchFamily="34" charset="0"/>
              <a:cs typeface="Formata Condensed"/>
            </a:endParaRPr>
          </a:p>
          <a:p>
            <a:pPr marL="330835" marR="5080" indent="-217170">
              <a:lnSpc>
                <a:spcPts val="1500"/>
              </a:lnSpc>
              <a:spcBef>
                <a:spcPts val="345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ipsum dolor sit amet, consectetur adipiscing elit. Duis consectetur bibendum sapien ut rhoncus. Curabitur semper sit amet risus eget aliquam.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consectetur adipiscing elit. Duis consectetur bibendum sapien ut rhoncus. Curabitur semper sit amet risus eget aliquam</a:t>
            </a:r>
            <a:r>
              <a:rPr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Lorem, consectetur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Lorem ipsum dolor sit amet, consectetur adipiscing elit. Duis consectetur bibendum sapien ut rhoncus. Curabitur semper sit amet risus eget aliquam.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 algn="ctr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b="1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Allir velkomnir – léttar veitingar í boð.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latin typeface="Formata LightCondensed"/>
              <a:cs typeface="Formata LightCondensed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8A14A848-F68E-C1B0-CB0F-E817EB1A6A49}"/>
              </a:ext>
            </a:extLst>
          </p:cNvPr>
          <p:cNvSpPr/>
          <p:nvPr/>
        </p:nvSpPr>
        <p:spPr>
          <a:xfrm>
            <a:off x="576060" y="3685375"/>
            <a:ext cx="6386195" cy="0"/>
          </a:xfrm>
          <a:custGeom>
            <a:avLst/>
            <a:gdLst/>
            <a:ahLst/>
            <a:cxnLst/>
            <a:rect l="l" t="t" r="r" b="b"/>
            <a:pathLst>
              <a:path w="6386195">
                <a:moveTo>
                  <a:pt x="0" y="0"/>
                </a:moveTo>
                <a:lnTo>
                  <a:pt x="6385826" y="0"/>
                </a:lnTo>
              </a:path>
            </a:pathLst>
          </a:custGeom>
          <a:ln w="24688">
            <a:solidFill>
              <a:srgbClr val="004B7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5A85FE21-8F4A-76D5-25EE-C7D17F1EF32A}"/>
              </a:ext>
            </a:extLst>
          </p:cNvPr>
          <p:cNvSpPr txBox="1"/>
          <p:nvPr/>
        </p:nvSpPr>
        <p:spPr>
          <a:xfrm>
            <a:off x="519464" y="3685375"/>
            <a:ext cx="6455490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6500" b="1" spc="270" dirty="0">
                <a:solidFill>
                  <a:srgbClr val="004B7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AÐALFYRIRSÖGN</a:t>
            </a:r>
            <a:endParaRPr sz="65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7D8316C6-44C6-B7CF-7BBD-7F87E9E31117}"/>
              </a:ext>
            </a:extLst>
          </p:cNvPr>
          <p:cNvSpPr txBox="1">
            <a:spLocks/>
          </p:cNvSpPr>
          <p:nvPr/>
        </p:nvSpPr>
        <p:spPr>
          <a:xfrm>
            <a:off x="600742" y="3365500"/>
            <a:ext cx="6386194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MÁLÞING EÐA FYRIRLESTUR</a:t>
            </a:r>
            <a:r>
              <a:rPr lang="pt-BR" sz="1900" spc="16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Á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spc="45" dirty="0">
                <a:solidFill>
                  <a:srgbClr val="004B7A"/>
                </a:solidFill>
                <a:latin typeface="Arial Narrow" panose="020B0606020202030204" pitchFamily="34" charset="0"/>
              </a:rPr>
              <a:t>VEGUM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HVERS HÉR</a:t>
            </a:r>
            <a:endParaRPr lang="pt-BR" sz="1900" spc="-10" dirty="0">
              <a:solidFill>
                <a:srgbClr val="004B7A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2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2507297" y="12"/>
            <a:ext cx="2545715" cy="3015615"/>
          </a:xfrm>
          <a:custGeom>
            <a:avLst/>
            <a:gdLst/>
            <a:ahLst/>
            <a:cxnLst/>
            <a:rect l="l" t="t" r="r" b="b"/>
            <a:pathLst>
              <a:path w="2545715" h="3015615">
                <a:moveTo>
                  <a:pt x="25400" y="0"/>
                </a:moveTo>
                <a:lnTo>
                  <a:pt x="0" y="0"/>
                </a:lnTo>
                <a:lnTo>
                  <a:pt x="0" y="3014992"/>
                </a:lnTo>
                <a:lnTo>
                  <a:pt x="25400" y="3014992"/>
                </a:lnTo>
                <a:lnTo>
                  <a:pt x="25400" y="0"/>
                </a:lnTo>
                <a:close/>
              </a:path>
              <a:path w="2545715" h="3015615">
                <a:moveTo>
                  <a:pt x="2545397" y="0"/>
                </a:moveTo>
                <a:lnTo>
                  <a:pt x="2519997" y="0"/>
                </a:lnTo>
                <a:lnTo>
                  <a:pt x="2519997" y="3014992"/>
                </a:lnTo>
                <a:lnTo>
                  <a:pt x="2545397" y="3014992"/>
                </a:lnTo>
                <a:lnTo>
                  <a:pt x="2545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155814C-9A73-F1F6-3449-C8C8725D01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9" b="20499"/>
          <a:stretch/>
        </p:blipFill>
        <p:spPr>
          <a:xfrm>
            <a:off x="0" y="0"/>
            <a:ext cx="7556500" cy="2976563"/>
          </a:xfr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70638FE9-9A6F-AC6D-F0CB-57E27E745F85}"/>
              </a:ext>
            </a:extLst>
          </p:cNvPr>
          <p:cNvSpPr txBox="1"/>
          <p:nvPr/>
        </p:nvSpPr>
        <p:spPr>
          <a:xfrm>
            <a:off x="519463" y="4626762"/>
            <a:ext cx="6423459" cy="282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175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UNDIRFYRIRSÖGN KEMUR HÉR, MIÐJUSETT OG STÆRÐ EFTIR PLÁSSI</a:t>
            </a:r>
            <a:endParaRPr sz="1750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18C8D8A-1FBC-AF01-615A-749831D0BE6B}"/>
              </a:ext>
            </a:extLst>
          </p:cNvPr>
          <p:cNvSpPr txBox="1"/>
          <p:nvPr/>
        </p:nvSpPr>
        <p:spPr>
          <a:xfrm>
            <a:off x="588759" y="5034902"/>
            <a:ext cx="6386195" cy="291104"/>
          </a:xfrm>
          <a:prstGeom prst="rect">
            <a:avLst/>
          </a:prstGeom>
          <a:solidFill>
            <a:srgbClr val="004B7A"/>
          </a:solidFill>
        </p:spPr>
        <p:txBody>
          <a:bodyPr vert="horz" wrap="square" lIns="0" tIns="29209" rIns="0" bIns="0" rtlCol="0">
            <a:spAutoFit/>
          </a:bodyPr>
          <a:lstStyle/>
          <a:p>
            <a:pPr marL="179070">
              <a:lnSpc>
                <a:spcPct val="100000"/>
              </a:lnSpc>
              <a:spcBef>
                <a:spcPts val="229"/>
              </a:spcBef>
              <a:tabLst>
                <a:tab pos="3406775" algn="l"/>
                <a:tab pos="3627754" algn="l"/>
                <a:tab pos="5074285" algn="l"/>
                <a:tab pos="5295265" algn="l"/>
              </a:tabLst>
            </a:pP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Miðvikudaginn</a:t>
            </a:r>
            <a:r>
              <a:rPr sz="1700" b="1" spc="10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14.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 err="1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september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202</a:t>
            </a:r>
            <a:r>
              <a:rPr lang="is-IS"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3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kl:</a:t>
            </a:r>
            <a:r>
              <a:rPr sz="1700" b="1" spc="8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13:00-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16:00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Hringsalur</a:t>
            </a:r>
            <a:endParaRPr sz="1700" b="1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F5F3D81-734B-0ABD-6DB2-272D574A7825}"/>
              </a:ext>
            </a:extLst>
          </p:cNvPr>
          <p:cNvSpPr txBox="1"/>
          <p:nvPr/>
        </p:nvSpPr>
        <p:spPr>
          <a:xfrm>
            <a:off x="576060" y="5575300"/>
            <a:ext cx="6388100" cy="4015843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1" spc="-1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Fyrirlesarar</a:t>
            </a:r>
            <a:endParaRPr sz="1400" b="1" dirty="0">
              <a:latin typeface="Arial Narrow" panose="020B0606020202030204" pitchFamily="34" charset="0"/>
              <a:cs typeface="Formata Condensed"/>
            </a:endParaRPr>
          </a:p>
          <a:p>
            <a:pPr marL="330835" marR="5080" indent="-217170">
              <a:lnSpc>
                <a:spcPts val="1500"/>
              </a:lnSpc>
              <a:spcBef>
                <a:spcPts val="345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ipsum dolor sit amet, consectetur adipiscing elit. Duis consectetur bibendum sapien ut rhoncus. Curabitur semper sit amet risus eget aliquam.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consectetur adipiscing elit. Duis consectetur bibendum sapien ut rhoncus. Curabitur semper sit amet risus eget aliquam</a:t>
            </a:r>
            <a:r>
              <a:rPr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Lorem, consectetur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Lorem ipsum dolor sit amet, consectetur adipiscing elit. Duis consectetur bibendum sapien ut rhoncus. Curabitur semper sit amet risus eget aliquam.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 algn="ctr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b="1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Allir velkomnir – léttar veitingar í boð.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latin typeface="Formata LightCondensed"/>
              <a:cs typeface="Formata LightCondensed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8A14A848-F68E-C1B0-CB0F-E817EB1A6A49}"/>
              </a:ext>
            </a:extLst>
          </p:cNvPr>
          <p:cNvSpPr/>
          <p:nvPr/>
        </p:nvSpPr>
        <p:spPr>
          <a:xfrm>
            <a:off x="576060" y="3685375"/>
            <a:ext cx="6386195" cy="0"/>
          </a:xfrm>
          <a:custGeom>
            <a:avLst/>
            <a:gdLst/>
            <a:ahLst/>
            <a:cxnLst/>
            <a:rect l="l" t="t" r="r" b="b"/>
            <a:pathLst>
              <a:path w="6386195">
                <a:moveTo>
                  <a:pt x="0" y="0"/>
                </a:moveTo>
                <a:lnTo>
                  <a:pt x="6385826" y="0"/>
                </a:lnTo>
              </a:path>
            </a:pathLst>
          </a:custGeom>
          <a:ln w="24688">
            <a:solidFill>
              <a:srgbClr val="004B7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5A85FE21-8F4A-76D5-25EE-C7D17F1EF32A}"/>
              </a:ext>
            </a:extLst>
          </p:cNvPr>
          <p:cNvSpPr txBox="1"/>
          <p:nvPr/>
        </p:nvSpPr>
        <p:spPr>
          <a:xfrm>
            <a:off x="519464" y="3685375"/>
            <a:ext cx="6455490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6500" b="1" spc="270" dirty="0">
                <a:solidFill>
                  <a:srgbClr val="004B7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AÐALFYRIRSÖGN</a:t>
            </a:r>
            <a:endParaRPr sz="65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7D8316C6-44C6-B7CF-7BBD-7F87E9E31117}"/>
              </a:ext>
            </a:extLst>
          </p:cNvPr>
          <p:cNvSpPr txBox="1">
            <a:spLocks/>
          </p:cNvSpPr>
          <p:nvPr/>
        </p:nvSpPr>
        <p:spPr>
          <a:xfrm>
            <a:off x="600742" y="3365500"/>
            <a:ext cx="6386194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MÁLÞING EÐA FYRIRLESTUR</a:t>
            </a:r>
            <a:r>
              <a:rPr lang="pt-BR" sz="1900" spc="16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Á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spc="45" dirty="0">
                <a:solidFill>
                  <a:srgbClr val="004B7A"/>
                </a:solidFill>
                <a:latin typeface="Arial Narrow" panose="020B0606020202030204" pitchFamily="34" charset="0"/>
              </a:rPr>
              <a:t>VEGUM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HVERS HÉR</a:t>
            </a:r>
            <a:endParaRPr lang="pt-BR" sz="1900" spc="-10" dirty="0">
              <a:solidFill>
                <a:srgbClr val="004B7A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463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2507297" y="12"/>
            <a:ext cx="2545715" cy="3015615"/>
          </a:xfrm>
          <a:custGeom>
            <a:avLst/>
            <a:gdLst/>
            <a:ahLst/>
            <a:cxnLst/>
            <a:rect l="l" t="t" r="r" b="b"/>
            <a:pathLst>
              <a:path w="2545715" h="3015615">
                <a:moveTo>
                  <a:pt x="25400" y="0"/>
                </a:moveTo>
                <a:lnTo>
                  <a:pt x="0" y="0"/>
                </a:lnTo>
                <a:lnTo>
                  <a:pt x="0" y="3014992"/>
                </a:lnTo>
                <a:lnTo>
                  <a:pt x="25400" y="3014992"/>
                </a:lnTo>
                <a:lnTo>
                  <a:pt x="25400" y="0"/>
                </a:lnTo>
                <a:close/>
              </a:path>
              <a:path w="2545715" h="3015615">
                <a:moveTo>
                  <a:pt x="2545397" y="0"/>
                </a:moveTo>
                <a:lnTo>
                  <a:pt x="2519997" y="0"/>
                </a:lnTo>
                <a:lnTo>
                  <a:pt x="2519997" y="3014992"/>
                </a:lnTo>
                <a:lnTo>
                  <a:pt x="2545397" y="3014992"/>
                </a:lnTo>
                <a:lnTo>
                  <a:pt x="2545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155814C-9A73-F1F6-3449-C8C8725D01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9" b="20499"/>
          <a:stretch/>
        </p:blipFill>
        <p:spPr>
          <a:xfrm>
            <a:off x="0" y="0"/>
            <a:ext cx="7556500" cy="2976563"/>
          </a:xfr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70638FE9-9A6F-AC6D-F0CB-57E27E745F85}"/>
              </a:ext>
            </a:extLst>
          </p:cNvPr>
          <p:cNvSpPr txBox="1"/>
          <p:nvPr/>
        </p:nvSpPr>
        <p:spPr>
          <a:xfrm>
            <a:off x="519463" y="4626762"/>
            <a:ext cx="6423459" cy="282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175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UNDIRFYRIRSÖGN KEMUR HÉR, MIÐJUSETT OG STÆRÐ EFTIR PLÁSSI</a:t>
            </a:r>
            <a:endParaRPr sz="1750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18C8D8A-1FBC-AF01-615A-749831D0BE6B}"/>
              </a:ext>
            </a:extLst>
          </p:cNvPr>
          <p:cNvSpPr txBox="1"/>
          <p:nvPr/>
        </p:nvSpPr>
        <p:spPr>
          <a:xfrm>
            <a:off x="588759" y="5034902"/>
            <a:ext cx="6386195" cy="291104"/>
          </a:xfrm>
          <a:prstGeom prst="rect">
            <a:avLst/>
          </a:prstGeom>
          <a:solidFill>
            <a:srgbClr val="004B7A"/>
          </a:solidFill>
        </p:spPr>
        <p:txBody>
          <a:bodyPr vert="horz" wrap="square" lIns="0" tIns="29209" rIns="0" bIns="0" rtlCol="0">
            <a:spAutoFit/>
          </a:bodyPr>
          <a:lstStyle/>
          <a:p>
            <a:pPr marL="179070">
              <a:lnSpc>
                <a:spcPct val="100000"/>
              </a:lnSpc>
              <a:spcBef>
                <a:spcPts val="229"/>
              </a:spcBef>
              <a:tabLst>
                <a:tab pos="3406775" algn="l"/>
                <a:tab pos="3627754" algn="l"/>
                <a:tab pos="5074285" algn="l"/>
                <a:tab pos="5295265" algn="l"/>
              </a:tabLst>
            </a:pP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Miðvikudaginn</a:t>
            </a:r>
            <a:r>
              <a:rPr sz="1700" b="1" spc="10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14.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 err="1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september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202</a:t>
            </a:r>
            <a:r>
              <a:rPr lang="is-IS"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3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kl:</a:t>
            </a:r>
            <a:r>
              <a:rPr sz="1700" b="1" spc="8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13:00-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16:00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Hringsalur</a:t>
            </a:r>
            <a:endParaRPr sz="1700" b="1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F5F3D81-734B-0ABD-6DB2-272D574A7825}"/>
              </a:ext>
            </a:extLst>
          </p:cNvPr>
          <p:cNvSpPr txBox="1"/>
          <p:nvPr/>
        </p:nvSpPr>
        <p:spPr>
          <a:xfrm>
            <a:off x="576060" y="5575300"/>
            <a:ext cx="6388100" cy="4015843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1" spc="-1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Fyrirlesarar</a:t>
            </a:r>
            <a:endParaRPr sz="1400" b="1" dirty="0">
              <a:latin typeface="Arial Narrow" panose="020B0606020202030204" pitchFamily="34" charset="0"/>
              <a:cs typeface="Formata Condensed"/>
            </a:endParaRPr>
          </a:p>
          <a:p>
            <a:pPr marL="330835" marR="5080" indent="-217170">
              <a:lnSpc>
                <a:spcPts val="1500"/>
              </a:lnSpc>
              <a:spcBef>
                <a:spcPts val="345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ipsum dolor sit amet, consectetur adipiscing elit. Duis consectetur bibendum sapien ut rhoncus. Curabitur semper sit amet risus eget aliquam.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consectetur adipiscing elit. Duis consectetur bibendum sapien ut rhoncus. Curabitur semper sit amet risus eget aliquam</a:t>
            </a:r>
            <a:r>
              <a:rPr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Lorem, consectetur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Lorem ipsum dolor sit amet, consectetur adipiscing elit. Duis consectetur bibendum sapien ut rhoncus. Curabitur semper sit amet risus eget aliquam.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 algn="ctr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b="1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Allir velkomnir – léttar veitingar í boð.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latin typeface="Formata LightCondensed"/>
              <a:cs typeface="Formata LightCondensed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8A14A848-F68E-C1B0-CB0F-E817EB1A6A49}"/>
              </a:ext>
            </a:extLst>
          </p:cNvPr>
          <p:cNvSpPr/>
          <p:nvPr/>
        </p:nvSpPr>
        <p:spPr>
          <a:xfrm>
            <a:off x="576060" y="3685375"/>
            <a:ext cx="6386195" cy="0"/>
          </a:xfrm>
          <a:custGeom>
            <a:avLst/>
            <a:gdLst/>
            <a:ahLst/>
            <a:cxnLst/>
            <a:rect l="l" t="t" r="r" b="b"/>
            <a:pathLst>
              <a:path w="6386195">
                <a:moveTo>
                  <a:pt x="0" y="0"/>
                </a:moveTo>
                <a:lnTo>
                  <a:pt x="6385826" y="0"/>
                </a:lnTo>
              </a:path>
            </a:pathLst>
          </a:custGeom>
          <a:ln w="24688">
            <a:solidFill>
              <a:srgbClr val="004B7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5A85FE21-8F4A-76D5-25EE-C7D17F1EF32A}"/>
              </a:ext>
            </a:extLst>
          </p:cNvPr>
          <p:cNvSpPr txBox="1"/>
          <p:nvPr/>
        </p:nvSpPr>
        <p:spPr>
          <a:xfrm>
            <a:off x="519464" y="3685375"/>
            <a:ext cx="6455490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6500" b="1" spc="270" dirty="0">
                <a:solidFill>
                  <a:srgbClr val="004B7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AÐALFYRIRSÖGN</a:t>
            </a:r>
            <a:endParaRPr sz="65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7D8316C6-44C6-B7CF-7BBD-7F87E9E31117}"/>
              </a:ext>
            </a:extLst>
          </p:cNvPr>
          <p:cNvSpPr txBox="1">
            <a:spLocks/>
          </p:cNvSpPr>
          <p:nvPr/>
        </p:nvSpPr>
        <p:spPr>
          <a:xfrm>
            <a:off x="600742" y="3365500"/>
            <a:ext cx="6386194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MÁLÞING EÐA FYRIRLESTUR</a:t>
            </a:r>
            <a:r>
              <a:rPr lang="pt-BR" sz="1900" spc="16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Á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spc="45" dirty="0">
                <a:solidFill>
                  <a:srgbClr val="004B7A"/>
                </a:solidFill>
                <a:latin typeface="Arial Narrow" panose="020B0606020202030204" pitchFamily="34" charset="0"/>
              </a:rPr>
              <a:t>VEGUM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HVERS HÉR</a:t>
            </a:r>
            <a:endParaRPr lang="pt-BR" sz="1900" spc="-10" dirty="0">
              <a:solidFill>
                <a:srgbClr val="004B7A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328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2507297" y="12"/>
            <a:ext cx="2545715" cy="3015615"/>
          </a:xfrm>
          <a:custGeom>
            <a:avLst/>
            <a:gdLst/>
            <a:ahLst/>
            <a:cxnLst/>
            <a:rect l="l" t="t" r="r" b="b"/>
            <a:pathLst>
              <a:path w="2545715" h="3015615">
                <a:moveTo>
                  <a:pt x="25400" y="0"/>
                </a:moveTo>
                <a:lnTo>
                  <a:pt x="0" y="0"/>
                </a:lnTo>
                <a:lnTo>
                  <a:pt x="0" y="3014992"/>
                </a:lnTo>
                <a:lnTo>
                  <a:pt x="25400" y="3014992"/>
                </a:lnTo>
                <a:lnTo>
                  <a:pt x="25400" y="0"/>
                </a:lnTo>
                <a:close/>
              </a:path>
              <a:path w="2545715" h="3015615">
                <a:moveTo>
                  <a:pt x="2545397" y="0"/>
                </a:moveTo>
                <a:lnTo>
                  <a:pt x="2519997" y="0"/>
                </a:lnTo>
                <a:lnTo>
                  <a:pt x="2519997" y="3014992"/>
                </a:lnTo>
                <a:lnTo>
                  <a:pt x="2545397" y="3014992"/>
                </a:lnTo>
                <a:lnTo>
                  <a:pt x="2545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155814C-9A73-F1F6-3449-C8C8725D01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9" b="20499"/>
          <a:stretch/>
        </p:blipFill>
        <p:spPr>
          <a:xfrm>
            <a:off x="0" y="0"/>
            <a:ext cx="7556500" cy="2976563"/>
          </a:xfr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70638FE9-9A6F-AC6D-F0CB-57E27E745F85}"/>
              </a:ext>
            </a:extLst>
          </p:cNvPr>
          <p:cNvSpPr txBox="1"/>
          <p:nvPr/>
        </p:nvSpPr>
        <p:spPr>
          <a:xfrm>
            <a:off x="519463" y="4626762"/>
            <a:ext cx="6423459" cy="282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175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UNDIRFYRIRSÖGN KEMUR HÉR, MIÐJUSETT OG STÆRÐ EFTIR PLÁSSI</a:t>
            </a:r>
            <a:endParaRPr sz="1750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18C8D8A-1FBC-AF01-615A-749831D0BE6B}"/>
              </a:ext>
            </a:extLst>
          </p:cNvPr>
          <p:cNvSpPr txBox="1"/>
          <p:nvPr/>
        </p:nvSpPr>
        <p:spPr>
          <a:xfrm>
            <a:off x="588759" y="5034902"/>
            <a:ext cx="6386195" cy="291104"/>
          </a:xfrm>
          <a:prstGeom prst="rect">
            <a:avLst/>
          </a:prstGeom>
          <a:solidFill>
            <a:srgbClr val="004B7A"/>
          </a:solidFill>
        </p:spPr>
        <p:txBody>
          <a:bodyPr vert="horz" wrap="square" lIns="0" tIns="29209" rIns="0" bIns="0" rtlCol="0">
            <a:spAutoFit/>
          </a:bodyPr>
          <a:lstStyle/>
          <a:p>
            <a:pPr marL="179070">
              <a:lnSpc>
                <a:spcPct val="100000"/>
              </a:lnSpc>
              <a:spcBef>
                <a:spcPts val="229"/>
              </a:spcBef>
              <a:tabLst>
                <a:tab pos="3406775" algn="l"/>
                <a:tab pos="3627754" algn="l"/>
                <a:tab pos="5074285" algn="l"/>
                <a:tab pos="5295265" algn="l"/>
              </a:tabLst>
            </a:pP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Miðvikudaginn</a:t>
            </a:r>
            <a:r>
              <a:rPr sz="1700" b="1" spc="10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14.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 err="1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september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202</a:t>
            </a:r>
            <a:r>
              <a:rPr lang="is-IS"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3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kl:</a:t>
            </a:r>
            <a:r>
              <a:rPr sz="1700" b="1" spc="8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13:00-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16:00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Hringsalur</a:t>
            </a:r>
            <a:endParaRPr sz="1700" b="1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F5F3D81-734B-0ABD-6DB2-272D574A7825}"/>
              </a:ext>
            </a:extLst>
          </p:cNvPr>
          <p:cNvSpPr txBox="1"/>
          <p:nvPr/>
        </p:nvSpPr>
        <p:spPr>
          <a:xfrm>
            <a:off x="576060" y="5575300"/>
            <a:ext cx="6388100" cy="4015843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1" spc="-1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Fyrirlesarar</a:t>
            </a:r>
            <a:endParaRPr sz="1400" b="1" dirty="0">
              <a:latin typeface="Arial Narrow" panose="020B0606020202030204" pitchFamily="34" charset="0"/>
              <a:cs typeface="Formata Condensed"/>
            </a:endParaRPr>
          </a:p>
          <a:p>
            <a:pPr marL="330835" marR="5080" indent="-217170">
              <a:lnSpc>
                <a:spcPts val="1500"/>
              </a:lnSpc>
              <a:spcBef>
                <a:spcPts val="345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ipsum dolor sit amet, consectetur adipiscing elit. Duis consectetur bibendum sapien ut rhoncus. Curabitur semper sit amet risus eget aliquam.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consectetur adipiscing elit. Duis consectetur bibendum sapien ut rhoncus. Curabitur semper sit amet risus eget aliquam</a:t>
            </a:r>
            <a:r>
              <a:rPr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Lorem, consectetur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Lorem ipsum dolor sit amet, consectetur adipiscing elit. Duis consectetur bibendum sapien ut rhoncus. Curabitur semper sit amet risus eget aliquam.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 algn="ctr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b="1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Allir velkomnir – léttar veitingar í boð.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latin typeface="Formata LightCondensed"/>
              <a:cs typeface="Formata LightCondensed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8A14A848-F68E-C1B0-CB0F-E817EB1A6A49}"/>
              </a:ext>
            </a:extLst>
          </p:cNvPr>
          <p:cNvSpPr/>
          <p:nvPr/>
        </p:nvSpPr>
        <p:spPr>
          <a:xfrm>
            <a:off x="576060" y="3685375"/>
            <a:ext cx="6386195" cy="0"/>
          </a:xfrm>
          <a:custGeom>
            <a:avLst/>
            <a:gdLst/>
            <a:ahLst/>
            <a:cxnLst/>
            <a:rect l="l" t="t" r="r" b="b"/>
            <a:pathLst>
              <a:path w="6386195">
                <a:moveTo>
                  <a:pt x="0" y="0"/>
                </a:moveTo>
                <a:lnTo>
                  <a:pt x="6385826" y="0"/>
                </a:lnTo>
              </a:path>
            </a:pathLst>
          </a:custGeom>
          <a:ln w="24688">
            <a:solidFill>
              <a:srgbClr val="004B7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5A85FE21-8F4A-76D5-25EE-C7D17F1EF32A}"/>
              </a:ext>
            </a:extLst>
          </p:cNvPr>
          <p:cNvSpPr txBox="1"/>
          <p:nvPr/>
        </p:nvSpPr>
        <p:spPr>
          <a:xfrm>
            <a:off x="519464" y="3685375"/>
            <a:ext cx="6455490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6500" b="1" spc="270" dirty="0">
                <a:solidFill>
                  <a:srgbClr val="004B7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AÐALFYRIRSÖGN</a:t>
            </a:r>
            <a:endParaRPr sz="65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7D8316C6-44C6-B7CF-7BBD-7F87E9E31117}"/>
              </a:ext>
            </a:extLst>
          </p:cNvPr>
          <p:cNvSpPr txBox="1">
            <a:spLocks/>
          </p:cNvSpPr>
          <p:nvPr/>
        </p:nvSpPr>
        <p:spPr>
          <a:xfrm>
            <a:off x="600742" y="3365500"/>
            <a:ext cx="6386194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MÁLÞING EÐA FYRIRLESTUR</a:t>
            </a:r>
            <a:r>
              <a:rPr lang="pt-BR" sz="1900" spc="16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Á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spc="45" dirty="0">
                <a:solidFill>
                  <a:srgbClr val="004B7A"/>
                </a:solidFill>
                <a:latin typeface="Arial Narrow" panose="020B0606020202030204" pitchFamily="34" charset="0"/>
              </a:rPr>
              <a:t>VEGUM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HVERS HÉR</a:t>
            </a:r>
            <a:endParaRPr lang="pt-BR" sz="1900" spc="-10" dirty="0">
              <a:solidFill>
                <a:srgbClr val="004B7A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756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2507297" y="12"/>
            <a:ext cx="2545715" cy="3015615"/>
          </a:xfrm>
          <a:custGeom>
            <a:avLst/>
            <a:gdLst/>
            <a:ahLst/>
            <a:cxnLst/>
            <a:rect l="l" t="t" r="r" b="b"/>
            <a:pathLst>
              <a:path w="2545715" h="3015615">
                <a:moveTo>
                  <a:pt x="25400" y="0"/>
                </a:moveTo>
                <a:lnTo>
                  <a:pt x="0" y="0"/>
                </a:lnTo>
                <a:lnTo>
                  <a:pt x="0" y="3014992"/>
                </a:lnTo>
                <a:lnTo>
                  <a:pt x="25400" y="3014992"/>
                </a:lnTo>
                <a:lnTo>
                  <a:pt x="25400" y="0"/>
                </a:lnTo>
                <a:close/>
              </a:path>
              <a:path w="2545715" h="3015615">
                <a:moveTo>
                  <a:pt x="2545397" y="0"/>
                </a:moveTo>
                <a:lnTo>
                  <a:pt x="2519997" y="0"/>
                </a:lnTo>
                <a:lnTo>
                  <a:pt x="2519997" y="3014992"/>
                </a:lnTo>
                <a:lnTo>
                  <a:pt x="2545397" y="3014992"/>
                </a:lnTo>
                <a:lnTo>
                  <a:pt x="2545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155814C-9A73-F1F6-3449-C8C8725D01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" b="39552"/>
          <a:stretch/>
        </p:blipFill>
        <p:spPr>
          <a:xfrm>
            <a:off x="0" y="0"/>
            <a:ext cx="7556500" cy="2976563"/>
          </a:xfr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70638FE9-9A6F-AC6D-F0CB-57E27E745F85}"/>
              </a:ext>
            </a:extLst>
          </p:cNvPr>
          <p:cNvSpPr txBox="1"/>
          <p:nvPr/>
        </p:nvSpPr>
        <p:spPr>
          <a:xfrm>
            <a:off x="519463" y="4626762"/>
            <a:ext cx="6423459" cy="282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175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UNDIRFYRIRSÖGN KEMUR HÉR, MIÐJUSETT OG STÆRÐ EFTIR PLÁSSI</a:t>
            </a:r>
            <a:endParaRPr sz="1750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18C8D8A-1FBC-AF01-615A-749831D0BE6B}"/>
              </a:ext>
            </a:extLst>
          </p:cNvPr>
          <p:cNvSpPr txBox="1"/>
          <p:nvPr/>
        </p:nvSpPr>
        <p:spPr>
          <a:xfrm>
            <a:off x="588759" y="5034902"/>
            <a:ext cx="6386195" cy="291104"/>
          </a:xfrm>
          <a:prstGeom prst="rect">
            <a:avLst/>
          </a:prstGeom>
          <a:solidFill>
            <a:srgbClr val="004B7A"/>
          </a:solidFill>
        </p:spPr>
        <p:txBody>
          <a:bodyPr vert="horz" wrap="square" lIns="0" tIns="29209" rIns="0" bIns="0" rtlCol="0">
            <a:spAutoFit/>
          </a:bodyPr>
          <a:lstStyle/>
          <a:p>
            <a:pPr marL="179070">
              <a:lnSpc>
                <a:spcPct val="100000"/>
              </a:lnSpc>
              <a:spcBef>
                <a:spcPts val="229"/>
              </a:spcBef>
              <a:tabLst>
                <a:tab pos="3406775" algn="l"/>
                <a:tab pos="3627754" algn="l"/>
                <a:tab pos="5074285" algn="l"/>
                <a:tab pos="5295265" algn="l"/>
              </a:tabLst>
            </a:pP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Miðvikudaginn</a:t>
            </a:r>
            <a:r>
              <a:rPr sz="1700" b="1" spc="10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14.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 err="1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september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202</a:t>
            </a:r>
            <a:r>
              <a:rPr lang="is-IS"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3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kl:</a:t>
            </a:r>
            <a:r>
              <a:rPr sz="1700" b="1" spc="8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13:00-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16:00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Hringsalur</a:t>
            </a:r>
            <a:endParaRPr sz="1700" b="1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F5F3D81-734B-0ABD-6DB2-272D574A7825}"/>
              </a:ext>
            </a:extLst>
          </p:cNvPr>
          <p:cNvSpPr txBox="1"/>
          <p:nvPr/>
        </p:nvSpPr>
        <p:spPr>
          <a:xfrm>
            <a:off x="576060" y="5575300"/>
            <a:ext cx="6388100" cy="4015843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1" spc="-1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Fyrirlesarar</a:t>
            </a:r>
            <a:endParaRPr sz="1400" b="1" dirty="0">
              <a:latin typeface="Arial Narrow" panose="020B0606020202030204" pitchFamily="34" charset="0"/>
              <a:cs typeface="Formata Condensed"/>
            </a:endParaRPr>
          </a:p>
          <a:p>
            <a:pPr marL="330835" marR="5080" indent="-217170">
              <a:lnSpc>
                <a:spcPts val="1500"/>
              </a:lnSpc>
              <a:spcBef>
                <a:spcPts val="345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ipsum dolor sit amet, consectetur adipiscing elit. Duis consectetur bibendum sapien ut rhoncus. Curabitur semper sit amet risus eget aliquam.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consectetur adipiscing elit. Duis consectetur bibendum sapien ut rhoncus. Curabitur semper sit amet risus eget aliquam</a:t>
            </a:r>
            <a:r>
              <a:rPr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Lorem, consectetur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Lorem ipsum dolor sit amet, consectetur adipiscing elit. Duis consectetur bibendum sapien ut rhoncus. Curabitur semper sit amet risus eget aliquam.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 algn="ctr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b="1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Allir velkomnir – léttar veitingar í boð.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latin typeface="Formata LightCondensed"/>
              <a:cs typeface="Formata LightCondensed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8A14A848-F68E-C1B0-CB0F-E817EB1A6A49}"/>
              </a:ext>
            </a:extLst>
          </p:cNvPr>
          <p:cNvSpPr/>
          <p:nvPr/>
        </p:nvSpPr>
        <p:spPr>
          <a:xfrm>
            <a:off x="576060" y="3685375"/>
            <a:ext cx="6386195" cy="0"/>
          </a:xfrm>
          <a:custGeom>
            <a:avLst/>
            <a:gdLst/>
            <a:ahLst/>
            <a:cxnLst/>
            <a:rect l="l" t="t" r="r" b="b"/>
            <a:pathLst>
              <a:path w="6386195">
                <a:moveTo>
                  <a:pt x="0" y="0"/>
                </a:moveTo>
                <a:lnTo>
                  <a:pt x="6385826" y="0"/>
                </a:lnTo>
              </a:path>
            </a:pathLst>
          </a:custGeom>
          <a:ln w="24688">
            <a:solidFill>
              <a:srgbClr val="004B7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5A85FE21-8F4A-76D5-25EE-C7D17F1EF32A}"/>
              </a:ext>
            </a:extLst>
          </p:cNvPr>
          <p:cNvSpPr txBox="1"/>
          <p:nvPr/>
        </p:nvSpPr>
        <p:spPr>
          <a:xfrm>
            <a:off x="519464" y="3685375"/>
            <a:ext cx="6455490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6500" b="1" spc="270" dirty="0">
                <a:solidFill>
                  <a:srgbClr val="004B7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AÐALFYRIRSÖGN</a:t>
            </a:r>
            <a:endParaRPr sz="65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7D8316C6-44C6-B7CF-7BBD-7F87E9E31117}"/>
              </a:ext>
            </a:extLst>
          </p:cNvPr>
          <p:cNvSpPr txBox="1">
            <a:spLocks/>
          </p:cNvSpPr>
          <p:nvPr/>
        </p:nvSpPr>
        <p:spPr>
          <a:xfrm>
            <a:off x="600742" y="3365500"/>
            <a:ext cx="6386194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MÁLÞING EÐA FYRIRLESTUR</a:t>
            </a:r>
            <a:r>
              <a:rPr lang="pt-BR" sz="1900" spc="16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Á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spc="45" dirty="0">
                <a:solidFill>
                  <a:srgbClr val="004B7A"/>
                </a:solidFill>
                <a:latin typeface="Arial Narrow" panose="020B0606020202030204" pitchFamily="34" charset="0"/>
              </a:rPr>
              <a:t>VEGUM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HVERS HÉR</a:t>
            </a:r>
            <a:endParaRPr lang="pt-BR" sz="1900" spc="-10" dirty="0">
              <a:solidFill>
                <a:srgbClr val="004B7A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1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2507297" y="12"/>
            <a:ext cx="2545715" cy="3015615"/>
          </a:xfrm>
          <a:custGeom>
            <a:avLst/>
            <a:gdLst/>
            <a:ahLst/>
            <a:cxnLst/>
            <a:rect l="l" t="t" r="r" b="b"/>
            <a:pathLst>
              <a:path w="2545715" h="3015615">
                <a:moveTo>
                  <a:pt x="25400" y="0"/>
                </a:moveTo>
                <a:lnTo>
                  <a:pt x="0" y="0"/>
                </a:lnTo>
                <a:lnTo>
                  <a:pt x="0" y="3014992"/>
                </a:lnTo>
                <a:lnTo>
                  <a:pt x="25400" y="3014992"/>
                </a:lnTo>
                <a:lnTo>
                  <a:pt x="25400" y="0"/>
                </a:lnTo>
                <a:close/>
              </a:path>
              <a:path w="2545715" h="3015615">
                <a:moveTo>
                  <a:pt x="2545397" y="0"/>
                </a:moveTo>
                <a:lnTo>
                  <a:pt x="2519997" y="0"/>
                </a:lnTo>
                <a:lnTo>
                  <a:pt x="2519997" y="3014992"/>
                </a:lnTo>
                <a:lnTo>
                  <a:pt x="2545397" y="3014992"/>
                </a:lnTo>
                <a:lnTo>
                  <a:pt x="2545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155814C-9A73-F1F6-3449-C8C8725D01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5" b="17083"/>
          <a:stretch/>
        </p:blipFill>
        <p:spPr>
          <a:xfrm>
            <a:off x="0" y="0"/>
            <a:ext cx="7556500" cy="2976563"/>
          </a:xfr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70638FE9-9A6F-AC6D-F0CB-57E27E745F85}"/>
              </a:ext>
            </a:extLst>
          </p:cNvPr>
          <p:cNvSpPr txBox="1"/>
          <p:nvPr/>
        </p:nvSpPr>
        <p:spPr>
          <a:xfrm>
            <a:off x="519463" y="4626762"/>
            <a:ext cx="6423459" cy="282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175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UNDIRFYRIRSÖGN KEMUR HÉR, MIÐJUSETT OG STÆRÐ EFTIR PLÁSSI</a:t>
            </a:r>
            <a:endParaRPr sz="1750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18C8D8A-1FBC-AF01-615A-749831D0BE6B}"/>
              </a:ext>
            </a:extLst>
          </p:cNvPr>
          <p:cNvSpPr txBox="1"/>
          <p:nvPr/>
        </p:nvSpPr>
        <p:spPr>
          <a:xfrm>
            <a:off x="588759" y="5034902"/>
            <a:ext cx="6386195" cy="291104"/>
          </a:xfrm>
          <a:prstGeom prst="rect">
            <a:avLst/>
          </a:prstGeom>
          <a:solidFill>
            <a:srgbClr val="004B7A"/>
          </a:solidFill>
        </p:spPr>
        <p:txBody>
          <a:bodyPr vert="horz" wrap="square" lIns="0" tIns="29209" rIns="0" bIns="0" rtlCol="0">
            <a:spAutoFit/>
          </a:bodyPr>
          <a:lstStyle/>
          <a:p>
            <a:pPr marL="179070">
              <a:lnSpc>
                <a:spcPct val="100000"/>
              </a:lnSpc>
              <a:spcBef>
                <a:spcPts val="229"/>
              </a:spcBef>
              <a:tabLst>
                <a:tab pos="3406775" algn="l"/>
                <a:tab pos="3627754" algn="l"/>
                <a:tab pos="5074285" algn="l"/>
                <a:tab pos="5295265" algn="l"/>
              </a:tabLst>
            </a:pP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Miðvikudaginn</a:t>
            </a:r>
            <a:r>
              <a:rPr sz="1700" b="1" spc="10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14.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 err="1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september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202</a:t>
            </a:r>
            <a:r>
              <a:rPr lang="is-IS"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3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kl:</a:t>
            </a:r>
            <a:r>
              <a:rPr sz="1700" b="1" spc="8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13:00-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16:00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Hringsalur</a:t>
            </a:r>
            <a:endParaRPr sz="1700" b="1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F5F3D81-734B-0ABD-6DB2-272D574A7825}"/>
              </a:ext>
            </a:extLst>
          </p:cNvPr>
          <p:cNvSpPr txBox="1"/>
          <p:nvPr/>
        </p:nvSpPr>
        <p:spPr>
          <a:xfrm>
            <a:off x="576060" y="5575300"/>
            <a:ext cx="6388100" cy="4015843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1" spc="-1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Fyrirlesarar</a:t>
            </a:r>
            <a:endParaRPr sz="1400" b="1" dirty="0">
              <a:latin typeface="Arial Narrow" panose="020B0606020202030204" pitchFamily="34" charset="0"/>
              <a:cs typeface="Formata Condensed"/>
            </a:endParaRPr>
          </a:p>
          <a:p>
            <a:pPr marL="330835" marR="5080" indent="-217170">
              <a:lnSpc>
                <a:spcPts val="1500"/>
              </a:lnSpc>
              <a:spcBef>
                <a:spcPts val="345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ipsum dolor sit amet, consectetur adipiscing elit. Duis consectetur bibendum sapien ut rhoncus. Curabitur semper sit amet risus eget aliquam.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consectetur adipiscing elit. Duis consectetur bibendum sapien ut rhoncus. Curabitur semper sit amet risus eget aliquam</a:t>
            </a:r>
            <a:r>
              <a:rPr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Lorem, consectetur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Lorem ipsum dolor sit amet, consectetur adipiscing elit. Duis consectetur bibendum sapien ut rhoncus. Curabitur semper sit amet risus eget aliquam.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 algn="ctr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b="1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Allir velkomnir – léttar veitingar í boð.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latin typeface="Formata LightCondensed"/>
              <a:cs typeface="Formata LightCondensed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8A14A848-F68E-C1B0-CB0F-E817EB1A6A49}"/>
              </a:ext>
            </a:extLst>
          </p:cNvPr>
          <p:cNvSpPr/>
          <p:nvPr/>
        </p:nvSpPr>
        <p:spPr>
          <a:xfrm>
            <a:off x="576060" y="3685375"/>
            <a:ext cx="6386195" cy="0"/>
          </a:xfrm>
          <a:custGeom>
            <a:avLst/>
            <a:gdLst/>
            <a:ahLst/>
            <a:cxnLst/>
            <a:rect l="l" t="t" r="r" b="b"/>
            <a:pathLst>
              <a:path w="6386195">
                <a:moveTo>
                  <a:pt x="0" y="0"/>
                </a:moveTo>
                <a:lnTo>
                  <a:pt x="6385826" y="0"/>
                </a:lnTo>
              </a:path>
            </a:pathLst>
          </a:custGeom>
          <a:ln w="24688">
            <a:solidFill>
              <a:srgbClr val="004B7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5A85FE21-8F4A-76D5-25EE-C7D17F1EF32A}"/>
              </a:ext>
            </a:extLst>
          </p:cNvPr>
          <p:cNvSpPr txBox="1"/>
          <p:nvPr/>
        </p:nvSpPr>
        <p:spPr>
          <a:xfrm>
            <a:off x="519464" y="3685375"/>
            <a:ext cx="6455490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6500" b="1" spc="270" dirty="0">
                <a:solidFill>
                  <a:srgbClr val="004B7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AÐALFYRIRSÖGN</a:t>
            </a:r>
            <a:endParaRPr sz="65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7D8316C6-44C6-B7CF-7BBD-7F87E9E31117}"/>
              </a:ext>
            </a:extLst>
          </p:cNvPr>
          <p:cNvSpPr txBox="1">
            <a:spLocks/>
          </p:cNvSpPr>
          <p:nvPr/>
        </p:nvSpPr>
        <p:spPr>
          <a:xfrm>
            <a:off x="600742" y="3365500"/>
            <a:ext cx="6386194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MÁLÞING EÐA FYRIRLESTUR</a:t>
            </a:r>
            <a:r>
              <a:rPr lang="pt-BR" sz="1900" spc="16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Á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spc="45" dirty="0">
                <a:solidFill>
                  <a:srgbClr val="004B7A"/>
                </a:solidFill>
                <a:latin typeface="Arial Narrow" panose="020B0606020202030204" pitchFamily="34" charset="0"/>
              </a:rPr>
              <a:t>VEGUM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HVERS HÉR</a:t>
            </a:r>
            <a:endParaRPr lang="pt-BR" sz="1900" spc="-10" dirty="0">
              <a:solidFill>
                <a:srgbClr val="004B7A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214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2507297" y="12"/>
            <a:ext cx="2545715" cy="3015615"/>
          </a:xfrm>
          <a:custGeom>
            <a:avLst/>
            <a:gdLst/>
            <a:ahLst/>
            <a:cxnLst/>
            <a:rect l="l" t="t" r="r" b="b"/>
            <a:pathLst>
              <a:path w="2545715" h="3015615">
                <a:moveTo>
                  <a:pt x="25400" y="0"/>
                </a:moveTo>
                <a:lnTo>
                  <a:pt x="0" y="0"/>
                </a:lnTo>
                <a:lnTo>
                  <a:pt x="0" y="3014992"/>
                </a:lnTo>
                <a:lnTo>
                  <a:pt x="25400" y="3014992"/>
                </a:lnTo>
                <a:lnTo>
                  <a:pt x="25400" y="0"/>
                </a:lnTo>
                <a:close/>
              </a:path>
              <a:path w="2545715" h="3015615">
                <a:moveTo>
                  <a:pt x="2545397" y="0"/>
                </a:moveTo>
                <a:lnTo>
                  <a:pt x="2519997" y="0"/>
                </a:lnTo>
                <a:lnTo>
                  <a:pt x="2519997" y="3014992"/>
                </a:lnTo>
                <a:lnTo>
                  <a:pt x="2545397" y="3014992"/>
                </a:lnTo>
                <a:lnTo>
                  <a:pt x="2545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155814C-9A73-F1F6-3449-C8C8725D01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3" b="30265"/>
          <a:stretch/>
        </p:blipFill>
        <p:spPr>
          <a:xfrm>
            <a:off x="0" y="0"/>
            <a:ext cx="7556500" cy="2976563"/>
          </a:xfr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70638FE9-9A6F-AC6D-F0CB-57E27E745F85}"/>
              </a:ext>
            </a:extLst>
          </p:cNvPr>
          <p:cNvSpPr txBox="1"/>
          <p:nvPr/>
        </p:nvSpPr>
        <p:spPr>
          <a:xfrm>
            <a:off x="519463" y="4626762"/>
            <a:ext cx="6423459" cy="282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175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UNDIRFYRIRSÖGN KEMUR HÉR, MIÐJUSETT OG STÆRÐ EFTIR PLÁSSI</a:t>
            </a:r>
            <a:endParaRPr sz="1750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18C8D8A-1FBC-AF01-615A-749831D0BE6B}"/>
              </a:ext>
            </a:extLst>
          </p:cNvPr>
          <p:cNvSpPr txBox="1"/>
          <p:nvPr/>
        </p:nvSpPr>
        <p:spPr>
          <a:xfrm>
            <a:off x="588759" y="5034902"/>
            <a:ext cx="6386195" cy="291104"/>
          </a:xfrm>
          <a:prstGeom prst="rect">
            <a:avLst/>
          </a:prstGeom>
          <a:solidFill>
            <a:srgbClr val="004B7A"/>
          </a:solidFill>
        </p:spPr>
        <p:txBody>
          <a:bodyPr vert="horz" wrap="square" lIns="0" tIns="29209" rIns="0" bIns="0" rtlCol="0">
            <a:spAutoFit/>
          </a:bodyPr>
          <a:lstStyle/>
          <a:p>
            <a:pPr marL="179070">
              <a:lnSpc>
                <a:spcPct val="100000"/>
              </a:lnSpc>
              <a:spcBef>
                <a:spcPts val="229"/>
              </a:spcBef>
              <a:tabLst>
                <a:tab pos="3406775" algn="l"/>
                <a:tab pos="3627754" algn="l"/>
                <a:tab pos="5074285" algn="l"/>
                <a:tab pos="5295265" algn="l"/>
              </a:tabLst>
            </a:pP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Miðvikudaginn</a:t>
            </a:r>
            <a:r>
              <a:rPr sz="1700" b="1" spc="10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14.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 err="1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september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202</a:t>
            </a:r>
            <a:r>
              <a:rPr lang="is-IS"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3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kl:</a:t>
            </a:r>
            <a:r>
              <a:rPr sz="1700" b="1" spc="8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13:00-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16:00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Hringsalur</a:t>
            </a:r>
            <a:endParaRPr sz="1700" b="1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F5F3D81-734B-0ABD-6DB2-272D574A7825}"/>
              </a:ext>
            </a:extLst>
          </p:cNvPr>
          <p:cNvSpPr txBox="1"/>
          <p:nvPr/>
        </p:nvSpPr>
        <p:spPr>
          <a:xfrm>
            <a:off x="576060" y="5575300"/>
            <a:ext cx="6388100" cy="4015843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1" spc="-1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Fyrirlesarar</a:t>
            </a:r>
            <a:endParaRPr sz="1400" b="1" dirty="0">
              <a:latin typeface="Arial Narrow" panose="020B0606020202030204" pitchFamily="34" charset="0"/>
              <a:cs typeface="Formata Condensed"/>
            </a:endParaRPr>
          </a:p>
          <a:p>
            <a:pPr marL="330835" marR="5080" indent="-217170">
              <a:lnSpc>
                <a:spcPts val="1500"/>
              </a:lnSpc>
              <a:spcBef>
                <a:spcPts val="345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ipsum dolor sit amet, consectetur adipiscing elit. Duis consectetur bibendum sapien ut rhoncus. Curabitur semper sit amet risus eget aliquam.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consectetur adipiscing elit. Duis consectetur bibendum sapien ut rhoncus. Curabitur semper sit amet risus eget aliquam</a:t>
            </a:r>
            <a:r>
              <a:rPr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Lorem, consectetur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Lorem ipsum dolor sit amet, consectetur adipiscing elit. Duis consectetur bibendum sapien ut rhoncus. Curabitur semper sit amet risus eget aliquam.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 algn="ctr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b="1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Allir velkomnir – léttar veitingar í boð.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latin typeface="Formata LightCondensed"/>
              <a:cs typeface="Formata LightCondensed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8A14A848-F68E-C1B0-CB0F-E817EB1A6A49}"/>
              </a:ext>
            </a:extLst>
          </p:cNvPr>
          <p:cNvSpPr/>
          <p:nvPr/>
        </p:nvSpPr>
        <p:spPr>
          <a:xfrm>
            <a:off x="576060" y="3685375"/>
            <a:ext cx="6386195" cy="0"/>
          </a:xfrm>
          <a:custGeom>
            <a:avLst/>
            <a:gdLst/>
            <a:ahLst/>
            <a:cxnLst/>
            <a:rect l="l" t="t" r="r" b="b"/>
            <a:pathLst>
              <a:path w="6386195">
                <a:moveTo>
                  <a:pt x="0" y="0"/>
                </a:moveTo>
                <a:lnTo>
                  <a:pt x="6385826" y="0"/>
                </a:lnTo>
              </a:path>
            </a:pathLst>
          </a:custGeom>
          <a:ln w="24688">
            <a:solidFill>
              <a:srgbClr val="004B7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5A85FE21-8F4A-76D5-25EE-C7D17F1EF32A}"/>
              </a:ext>
            </a:extLst>
          </p:cNvPr>
          <p:cNvSpPr txBox="1"/>
          <p:nvPr/>
        </p:nvSpPr>
        <p:spPr>
          <a:xfrm>
            <a:off x="519464" y="3685375"/>
            <a:ext cx="6455490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6500" b="1" spc="270" dirty="0">
                <a:solidFill>
                  <a:srgbClr val="004B7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AÐALFYRIRSÖGN</a:t>
            </a:r>
            <a:endParaRPr sz="65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7D8316C6-44C6-B7CF-7BBD-7F87E9E31117}"/>
              </a:ext>
            </a:extLst>
          </p:cNvPr>
          <p:cNvSpPr txBox="1">
            <a:spLocks/>
          </p:cNvSpPr>
          <p:nvPr/>
        </p:nvSpPr>
        <p:spPr>
          <a:xfrm>
            <a:off x="600742" y="3365500"/>
            <a:ext cx="6386194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MÁLÞING EÐA FYRIRLESTUR</a:t>
            </a:r>
            <a:r>
              <a:rPr lang="pt-BR" sz="1900" spc="16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Á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spc="45" dirty="0">
                <a:solidFill>
                  <a:srgbClr val="004B7A"/>
                </a:solidFill>
                <a:latin typeface="Arial Narrow" panose="020B0606020202030204" pitchFamily="34" charset="0"/>
              </a:rPr>
              <a:t>VEGUM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HVERS HÉR</a:t>
            </a:r>
            <a:endParaRPr lang="pt-BR" sz="1900" spc="-10" dirty="0">
              <a:solidFill>
                <a:srgbClr val="004B7A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151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2507297" y="12"/>
            <a:ext cx="2545715" cy="3015615"/>
          </a:xfrm>
          <a:custGeom>
            <a:avLst/>
            <a:gdLst/>
            <a:ahLst/>
            <a:cxnLst/>
            <a:rect l="l" t="t" r="r" b="b"/>
            <a:pathLst>
              <a:path w="2545715" h="3015615">
                <a:moveTo>
                  <a:pt x="25400" y="0"/>
                </a:moveTo>
                <a:lnTo>
                  <a:pt x="0" y="0"/>
                </a:lnTo>
                <a:lnTo>
                  <a:pt x="0" y="3014992"/>
                </a:lnTo>
                <a:lnTo>
                  <a:pt x="25400" y="3014992"/>
                </a:lnTo>
                <a:lnTo>
                  <a:pt x="25400" y="0"/>
                </a:lnTo>
                <a:close/>
              </a:path>
              <a:path w="2545715" h="3015615">
                <a:moveTo>
                  <a:pt x="2545397" y="0"/>
                </a:moveTo>
                <a:lnTo>
                  <a:pt x="2519997" y="0"/>
                </a:lnTo>
                <a:lnTo>
                  <a:pt x="2519997" y="3014992"/>
                </a:lnTo>
                <a:lnTo>
                  <a:pt x="2545397" y="3014992"/>
                </a:lnTo>
                <a:lnTo>
                  <a:pt x="2545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Placeholder 2" descr="A picture containing person, indoor, clothing, service&#10;&#10;Description automatically generated">
            <a:extLst>
              <a:ext uri="{FF2B5EF4-FFF2-40B4-BE49-F238E27FC236}">
                <a16:creationId xmlns:a16="http://schemas.microsoft.com/office/drawing/2014/main" id="{7155814C-9A73-F1F6-3449-C8C8725D01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" t="18779" r="10073" b="28094"/>
          <a:stretch/>
        </p:blipFill>
        <p:spPr>
          <a:xfrm>
            <a:off x="0" y="0"/>
            <a:ext cx="7556500" cy="2976563"/>
          </a:xfr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70638FE9-9A6F-AC6D-F0CB-57E27E745F85}"/>
              </a:ext>
            </a:extLst>
          </p:cNvPr>
          <p:cNvSpPr txBox="1"/>
          <p:nvPr/>
        </p:nvSpPr>
        <p:spPr>
          <a:xfrm>
            <a:off x="519463" y="4626762"/>
            <a:ext cx="6423459" cy="282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175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UNDIRFYRIRSÖGN KEMUR HÉR, MIÐJUSETT OG STÆRÐ EFTIR PLÁSSI</a:t>
            </a:r>
            <a:endParaRPr sz="1750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18C8D8A-1FBC-AF01-615A-749831D0BE6B}"/>
              </a:ext>
            </a:extLst>
          </p:cNvPr>
          <p:cNvSpPr txBox="1"/>
          <p:nvPr/>
        </p:nvSpPr>
        <p:spPr>
          <a:xfrm>
            <a:off x="588759" y="5034902"/>
            <a:ext cx="6386195" cy="291104"/>
          </a:xfrm>
          <a:prstGeom prst="rect">
            <a:avLst/>
          </a:prstGeom>
          <a:solidFill>
            <a:srgbClr val="004B7A"/>
          </a:solidFill>
        </p:spPr>
        <p:txBody>
          <a:bodyPr vert="horz" wrap="square" lIns="0" tIns="29209" rIns="0" bIns="0" rtlCol="0">
            <a:spAutoFit/>
          </a:bodyPr>
          <a:lstStyle/>
          <a:p>
            <a:pPr marL="179070">
              <a:lnSpc>
                <a:spcPct val="100000"/>
              </a:lnSpc>
              <a:spcBef>
                <a:spcPts val="229"/>
              </a:spcBef>
              <a:tabLst>
                <a:tab pos="3406775" algn="l"/>
                <a:tab pos="3627754" algn="l"/>
                <a:tab pos="5074285" algn="l"/>
                <a:tab pos="5295265" algn="l"/>
              </a:tabLst>
            </a:pP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Miðvikudaginn</a:t>
            </a:r>
            <a:r>
              <a:rPr sz="1700" b="1" spc="10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14.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 err="1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september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202</a:t>
            </a:r>
            <a:r>
              <a:rPr lang="is-IS"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3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kl:</a:t>
            </a:r>
            <a:r>
              <a:rPr sz="1700" b="1" spc="8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13:00-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16:00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Hringsalur</a:t>
            </a:r>
            <a:endParaRPr sz="1700" b="1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F5F3D81-734B-0ABD-6DB2-272D574A7825}"/>
              </a:ext>
            </a:extLst>
          </p:cNvPr>
          <p:cNvSpPr txBox="1"/>
          <p:nvPr/>
        </p:nvSpPr>
        <p:spPr>
          <a:xfrm>
            <a:off x="576060" y="5575300"/>
            <a:ext cx="6388100" cy="4015843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1" spc="-1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Fyrirlesarar</a:t>
            </a:r>
            <a:endParaRPr sz="1400" b="1" dirty="0">
              <a:latin typeface="Arial Narrow" panose="020B0606020202030204" pitchFamily="34" charset="0"/>
              <a:cs typeface="Formata Condensed"/>
            </a:endParaRPr>
          </a:p>
          <a:p>
            <a:pPr marL="330835" marR="5080" indent="-217170">
              <a:lnSpc>
                <a:spcPts val="1500"/>
              </a:lnSpc>
              <a:spcBef>
                <a:spcPts val="345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ipsum dolor sit amet, consectetur adipiscing elit. Duis consectetur bibendum sapien ut rhoncus. Curabitur semper sit amet risus eget aliquam.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consectetur adipiscing elit. Duis consectetur bibendum sapien ut rhoncus. Curabitur semper sit amet risus eget aliquam</a:t>
            </a:r>
            <a:r>
              <a:rPr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Lorem, consectetur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Lorem ipsum dolor sit amet, consectetur adipiscing elit. Duis consectetur bibendum sapien ut rhoncus. Curabitur semper sit amet risus eget aliquam.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 algn="ctr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b="1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Allir velkomnir – léttar veitingar í boð.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latin typeface="Formata LightCondensed"/>
              <a:cs typeface="Formata LightCondensed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8A14A848-F68E-C1B0-CB0F-E817EB1A6A49}"/>
              </a:ext>
            </a:extLst>
          </p:cNvPr>
          <p:cNvSpPr/>
          <p:nvPr/>
        </p:nvSpPr>
        <p:spPr>
          <a:xfrm>
            <a:off x="576060" y="3685375"/>
            <a:ext cx="6386195" cy="0"/>
          </a:xfrm>
          <a:custGeom>
            <a:avLst/>
            <a:gdLst/>
            <a:ahLst/>
            <a:cxnLst/>
            <a:rect l="l" t="t" r="r" b="b"/>
            <a:pathLst>
              <a:path w="6386195">
                <a:moveTo>
                  <a:pt x="0" y="0"/>
                </a:moveTo>
                <a:lnTo>
                  <a:pt x="6385826" y="0"/>
                </a:lnTo>
              </a:path>
            </a:pathLst>
          </a:custGeom>
          <a:ln w="24688">
            <a:solidFill>
              <a:srgbClr val="004B7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5A85FE21-8F4A-76D5-25EE-C7D17F1EF32A}"/>
              </a:ext>
            </a:extLst>
          </p:cNvPr>
          <p:cNvSpPr txBox="1"/>
          <p:nvPr/>
        </p:nvSpPr>
        <p:spPr>
          <a:xfrm>
            <a:off x="519464" y="3685375"/>
            <a:ext cx="6455490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6500" b="1" spc="270" dirty="0">
                <a:solidFill>
                  <a:srgbClr val="004B7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AÐALFYRIRSÖGN</a:t>
            </a:r>
            <a:endParaRPr sz="65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7D8316C6-44C6-B7CF-7BBD-7F87E9E31117}"/>
              </a:ext>
            </a:extLst>
          </p:cNvPr>
          <p:cNvSpPr txBox="1">
            <a:spLocks/>
          </p:cNvSpPr>
          <p:nvPr/>
        </p:nvSpPr>
        <p:spPr>
          <a:xfrm>
            <a:off x="600742" y="3365500"/>
            <a:ext cx="6386194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MÁLÞING EÐA FYRIRLESTUR</a:t>
            </a:r>
            <a:r>
              <a:rPr lang="pt-BR" sz="1900" spc="16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Á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spc="45" dirty="0">
                <a:solidFill>
                  <a:srgbClr val="004B7A"/>
                </a:solidFill>
                <a:latin typeface="Arial Narrow" panose="020B0606020202030204" pitchFamily="34" charset="0"/>
              </a:rPr>
              <a:t>VEGUM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HVERS HÉR</a:t>
            </a:r>
            <a:endParaRPr lang="pt-BR" sz="1900" spc="-10" dirty="0">
              <a:solidFill>
                <a:srgbClr val="004B7A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268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2507297" y="12"/>
            <a:ext cx="2545715" cy="3015615"/>
          </a:xfrm>
          <a:custGeom>
            <a:avLst/>
            <a:gdLst/>
            <a:ahLst/>
            <a:cxnLst/>
            <a:rect l="l" t="t" r="r" b="b"/>
            <a:pathLst>
              <a:path w="2545715" h="3015615">
                <a:moveTo>
                  <a:pt x="25400" y="0"/>
                </a:moveTo>
                <a:lnTo>
                  <a:pt x="0" y="0"/>
                </a:lnTo>
                <a:lnTo>
                  <a:pt x="0" y="3014992"/>
                </a:lnTo>
                <a:lnTo>
                  <a:pt x="25400" y="3014992"/>
                </a:lnTo>
                <a:lnTo>
                  <a:pt x="25400" y="0"/>
                </a:lnTo>
                <a:close/>
              </a:path>
              <a:path w="2545715" h="3015615">
                <a:moveTo>
                  <a:pt x="2545397" y="0"/>
                </a:moveTo>
                <a:lnTo>
                  <a:pt x="2519997" y="0"/>
                </a:lnTo>
                <a:lnTo>
                  <a:pt x="2519997" y="3014992"/>
                </a:lnTo>
                <a:lnTo>
                  <a:pt x="2545397" y="3014992"/>
                </a:lnTo>
                <a:lnTo>
                  <a:pt x="2545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155814C-9A73-F1F6-3449-C8C8725D01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9" b="20499"/>
          <a:stretch/>
        </p:blipFill>
        <p:spPr>
          <a:xfrm>
            <a:off x="0" y="0"/>
            <a:ext cx="7556500" cy="2976563"/>
          </a:xfr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70638FE9-9A6F-AC6D-F0CB-57E27E745F85}"/>
              </a:ext>
            </a:extLst>
          </p:cNvPr>
          <p:cNvSpPr txBox="1"/>
          <p:nvPr/>
        </p:nvSpPr>
        <p:spPr>
          <a:xfrm>
            <a:off x="519463" y="4626762"/>
            <a:ext cx="6423459" cy="282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175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UNDIRFYRIRSÖGN KEMUR HÉR, MIÐJUSETT OG STÆRÐ EFTIR PLÁSSI</a:t>
            </a:r>
            <a:endParaRPr sz="1750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18C8D8A-1FBC-AF01-615A-749831D0BE6B}"/>
              </a:ext>
            </a:extLst>
          </p:cNvPr>
          <p:cNvSpPr txBox="1"/>
          <p:nvPr/>
        </p:nvSpPr>
        <p:spPr>
          <a:xfrm>
            <a:off x="588759" y="5034902"/>
            <a:ext cx="6386195" cy="291104"/>
          </a:xfrm>
          <a:prstGeom prst="rect">
            <a:avLst/>
          </a:prstGeom>
          <a:solidFill>
            <a:srgbClr val="004B7A"/>
          </a:solidFill>
        </p:spPr>
        <p:txBody>
          <a:bodyPr vert="horz" wrap="square" lIns="0" tIns="29209" rIns="0" bIns="0" rtlCol="0">
            <a:spAutoFit/>
          </a:bodyPr>
          <a:lstStyle/>
          <a:p>
            <a:pPr marL="179070">
              <a:lnSpc>
                <a:spcPct val="100000"/>
              </a:lnSpc>
              <a:spcBef>
                <a:spcPts val="229"/>
              </a:spcBef>
              <a:tabLst>
                <a:tab pos="3406775" algn="l"/>
                <a:tab pos="3627754" algn="l"/>
                <a:tab pos="5074285" algn="l"/>
                <a:tab pos="5295265" algn="l"/>
              </a:tabLst>
            </a:pP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Miðvikudaginn</a:t>
            </a:r>
            <a:r>
              <a:rPr sz="1700" b="1" spc="10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14.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 err="1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september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202</a:t>
            </a:r>
            <a:r>
              <a:rPr lang="is-IS"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3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kl:</a:t>
            </a:r>
            <a:r>
              <a:rPr sz="1700" b="1" spc="8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13:00-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16:00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Hringsalur</a:t>
            </a:r>
            <a:endParaRPr sz="1700" b="1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F5F3D81-734B-0ABD-6DB2-272D574A7825}"/>
              </a:ext>
            </a:extLst>
          </p:cNvPr>
          <p:cNvSpPr txBox="1"/>
          <p:nvPr/>
        </p:nvSpPr>
        <p:spPr>
          <a:xfrm>
            <a:off x="576060" y="5575300"/>
            <a:ext cx="6388100" cy="4015843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1" spc="-1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Fyrirlesarar</a:t>
            </a:r>
            <a:endParaRPr sz="1400" b="1" dirty="0">
              <a:latin typeface="Arial Narrow" panose="020B0606020202030204" pitchFamily="34" charset="0"/>
              <a:cs typeface="Formata Condensed"/>
            </a:endParaRPr>
          </a:p>
          <a:p>
            <a:pPr marL="330835" marR="5080" indent="-217170">
              <a:lnSpc>
                <a:spcPts val="1500"/>
              </a:lnSpc>
              <a:spcBef>
                <a:spcPts val="345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ipsum dolor sit amet, consectetur adipiscing elit. Duis consectetur bibendum sapien ut rhoncus. Curabitur semper sit amet risus eget aliquam.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consectetur adipiscing elit. Duis consectetur bibendum sapien ut rhoncus. Curabitur semper sit amet risus eget aliquam</a:t>
            </a:r>
            <a:r>
              <a:rPr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Lorem, consectetur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Lorem ipsum dolor sit amet, consectetur adipiscing elit. Duis consectetur bibendum sapien ut rhoncus. Curabitur semper sit amet risus eget aliquam.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 algn="ctr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b="1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Allir velkomnir – léttar veitingar í boð.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latin typeface="Formata LightCondensed"/>
              <a:cs typeface="Formata LightCondensed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8A14A848-F68E-C1B0-CB0F-E817EB1A6A49}"/>
              </a:ext>
            </a:extLst>
          </p:cNvPr>
          <p:cNvSpPr/>
          <p:nvPr/>
        </p:nvSpPr>
        <p:spPr>
          <a:xfrm>
            <a:off x="576060" y="3685375"/>
            <a:ext cx="6386195" cy="0"/>
          </a:xfrm>
          <a:custGeom>
            <a:avLst/>
            <a:gdLst/>
            <a:ahLst/>
            <a:cxnLst/>
            <a:rect l="l" t="t" r="r" b="b"/>
            <a:pathLst>
              <a:path w="6386195">
                <a:moveTo>
                  <a:pt x="0" y="0"/>
                </a:moveTo>
                <a:lnTo>
                  <a:pt x="6385826" y="0"/>
                </a:lnTo>
              </a:path>
            </a:pathLst>
          </a:custGeom>
          <a:ln w="24688">
            <a:solidFill>
              <a:srgbClr val="004B7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5A85FE21-8F4A-76D5-25EE-C7D17F1EF32A}"/>
              </a:ext>
            </a:extLst>
          </p:cNvPr>
          <p:cNvSpPr txBox="1"/>
          <p:nvPr/>
        </p:nvSpPr>
        <p:spPr>
          <a:xfrm>
            <a:off x="519464" y="3685375"/>
            <a:ext cx="6455490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6500" b="1" spc="270" dirty="0">
                <a:solidFill>
                  <a:srgbClr val="004B7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AÐALFYRIRSÖGN</a:t>
            </a:r>
            <a:endParaRPr sz="65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7D8316C6-44C6-B7CF-7BBD-7F87E9E31117}"/>
              </a:ext>
            </a:extLst>
          </p:cNvPr>
          <p:cNvSpPr txBox="1">
            <a:spLocks/>
          </p:cNvSpPr>
          <p:nvPr/>
        </p:nvSpPr>
        <p:spPr>
          <a:xfrm>
            <a:off x="600742" y="3365500"/>
            <a:ext cx="6386194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MÁLÞING EÐA FYRIRLESTUR</a:t>
            </a:r>
            <a:r>
              <a:rPr lang="pt-BR" sz="1900" spc="16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Á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spc="45" dirty="0">
                <a:solidFill>
                  <a:srgbClr val="004B7A"/>
                </a:solidFill>
                <a:latin typeface="Arial Narrow" panose="020B0606020202030204" pitchFamily="34" charset="0"/>
              </a:rPr>
              <a:t>VEGUM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HVERS HÉR</a:t>
            </a:r>
            <a:endParaRPr lang="pt-BR" sz="1900" spc="-10" dirty="0">
              <a:solidFill>
                <a:srgbClr val="004B7A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34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2507297" y="12"/>
            <a:ext cx="2545715" cy="3015615"/>
          </a:xfrm>
          <a:custGeom>
            <a:avLst/>
            <a:gdLst/>
            <a:ahLst/>
            <a:cxnLst/>
            <a:rect l="l" t="t" r="r" b="b"/>
            <a:pathLst>
              <a:path w="2545715" h="3015615">
                <a:moveTo>
                  <a:pt x="25400" y="0"/>
                </a:moveTo>
                <a:lnTo>
                  <a:pt x="0" y="0"/>
                </a:lnTo>
                <a:lnTo>
                  <a:pt x="0" y="3014992"/>
                </a:lnTo>
                <a:lnTo>
                  <a:pt x="25400" y="3014992"/>
                </a:lnTo>
                <a:lnTo>
                  <a:pt x="25400" y="0"/>
                </a:lnTo>
                <a:close/>
              </a:path>
              <a:path w="2545715" h="3015615">
                <a:moveTo>
                  <a:pt x="2545397" y="0"/>
                </a:moveTo>
                <a:lnTo>
                  <a:pt x="2519997" y="0"/>
                </a:lnTo>
                <a:lnTo>
                  <a:pt x="2519997" y="3014992"/>
                </a:lnTo>
                <a:lnTo>
                  <a:pt x="2545397" y="3014992"/>
                </a:lnTo>
                <a:lnTo>
                  <a:pt x="2545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155814C-9A73-F1F6-3449-C8C8725D01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9" b="20499"/>
          <a:stretch/>
        </p:blipFill>
        <p:spPr>
          <a:xfrm>
            <a:off x="0" y="0"/>
            <a:ext cx="7556500" cy="2976563"/>
          </a:xfr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70638FE9-9A6F-AC6D-F0CB-57E27E745F85}"/>
              </a:ext>
            </a:extLst>
          </p:cNvPr>
          <p:cNvSpPr txBox="1"/>
          <p:nvPr/>
        </p:nvSpPr>
        <p:spPr>
          <a:xfrm>
            <a:off x="519463" y="4626762"/>
            <a:ext cx="6423459" cy="282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175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UNDIRFYRIRSÖGN KEMUR HÉR, MIÐJUSETT OG STÆRÐ EFTIR PLÁSSI</a:t>
            </a:r>
            <a:endParaRPr sz="1750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18C8D8A-1FBC-AF01-615A-749831D0BE6B}"/>
              </a:ext>
            </a:extLst>
          </p:cNvPr>
          <p:cNvSpPr txBox="1"/>
          <p:nvPr/>
        </p:nvSpPr>
        <p:spPr>
          <a:xfrm>
            <a:off x="588759" y="5034902"/>
            <a:ext cx="6386195" cy="291104"/>
          </a:xfrm>
          <a:prstGeom prst="rect">
            <a:avLst/>
          </a:prstGeom>
          <a:solidFill>
            <a:srgbClr val="004B7A"/>
          </a:solidFill>
        </p:spPr>
        <p:txBody>
          <a:bodyPr vert="horz" wrap="square" lIns="0" tIns="29209" rIns="0" bIns="0" rtlCol="0">
            <a:spAutoFit/>
          </a:bodyPr>
          <a:lstStyle/>
          <a:p>
            <a:pPr marL="179070">
              <a:lnSpc>
                <a:spcPct val="100000"/>
              </a:lnSpc>
              <a:spcBef>
                <a:spcPts val="229"/>
              </a:spcBef>
              <a:tabLst>
                <a:tab pos="3406775" algn="l"/>
                <a:tab pos="3627754" algn="l"/>
                <a:tab pos="5074285" algn="l"/>
                <a:tab pos="5295265" algn="l"/>
              </a:tabLst>
            </a:pP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Miðvikudaginn</a:t>
            </a:r>
            <a:r>
              <a:rPr sz="1700" b="1" spc="10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14.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 err="1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september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202</a:t>
            </a:r>
            <a:r>
              <a:rPr lang="is-IS"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3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kl:</a:t>
            </a:r>
            <a:r>
              <a:rPr sz="1700" b="1" spc="8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13:00-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16:00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Hringsalur</a:t>
            </a:r>
            <a:endParaRPr sz="1700" b="1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F5F3D81-734B-0ABD-6DB2-272D574A7825}"/>
              </a:ext>
            </a:extLst>
          </p:cNvPr>
          <p:cNvSpPr txBox="1"/>
          <p:nvPr/>
        </p:nvSpPr>
        <p:spPr>
          <a:xfrm>
            <a:off x="576060" y="5575300"/>
            <a:ext cx="6388100" cy="4015843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1" spc="-1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Fyrirlesarar</a:t>
            </a:r>
            <a:endParaRPr sz="1400" b="1" dirty="0">
              <a:latin typeface="Arial Narrow" panose="020B0606020202030204" pitchFamily="34" charset="0"/>
              <a:cs typeface="Formata Condensed"/>
            </a:endParaRPr>
          </a:p>
          <a:p>
            <a:pPr marL="330835" marR="5080" indent="-217170">
              <a:lnSpc>
                <a:spcPts val="1500"/>
              </a:lnSpc>
              <a:spcBef>
                <a:spcPts val="345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ipsum dolor sit amet, consectetur adipiscing elit. Duis consectetur bibendum sapien ut rhoncus. Curabitur semper sit amet risus eget aliquam.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consectetur adipiscing elit. Duis consectetur bibendum sapien ut rhoncus. Curabitur semper sit amet risus eget aliquam</a:t>
            </a:r>
            <a:r>
              <a:rPr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Lorem, consectetur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Lorem ipsum dolor sit amet, consectetur adipiscing elit. Duis consectetur bibendum sapien ut rhoncus. Curabitur semper sit amet risus eget aliquam.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 algn="ctr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b="1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Allir velkomnir – léttar veitingar í boð.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latin typeface="Formata LightCondensed"/>
              <a:cs typeface="Formata LightCondensed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8A14A848-F68E-C1B0-CB0F-E817EB1A6A49}"/>
              </a:ext>
            </a:extLst>
          </p:cNvPr>
          <p:cNvSpPr/>
          <p:nvPr/>
        </p:nvSpPr>
        <p:spPr>
          <a:xfrm>
            <a:off x="576060" y="3685375"/>
            <a:ext cx="6386195" cy="0"/>
          </a:xfrm>
          <a:custGeom>
            <a:avLst/>
            <a:gdLst/>
            <a:ahLst/>
            <a:cxnLst/>
            <a:rect l="l" t="t" r="r" b="b"/>
            <a:pathLst>
              <a:path w="6386195">
                <a:moveTo>
                  <a:pt x="0" y="0"/>
                </a:moveTo>
                <a:lnTo>
                  <a:pt x="6385826" y="0"/>
                </a:lnTo>
              </a:path>
            </a:pathLst>
          </a:custGeom>
          <a:ln w="24688">
            <a:solidFill>
              <a:srgbClr val="004B7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5A85FE21-8F4A-76D5-25EE-C7D17F1EF32A}"/>
              </a:ext>
            </a:extLst>
          </p:cNvPr>
          <p:cNvSpPr txBox="1"/>
          <p:nvPr/>
        </p:nvSpPr>
        <p:spPr>
          <a:xfrm>
            <a:off x="519464" y="3685375"/>
            <a:ext cx="6455490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6500" b="1" spc="270" dirty="0">
                <a:solidFill>
                  <a:srgbClr val="004B7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AÐALFYRIRSÖGN</a:t>
            </a:r>
            <a:endParaRPr sz="65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7D8316C6-44C6-B7CF-7BBD-7F87E9E31117}"/>
              </a:ext>
            </a:extLst>
          </p:cNvPr>
          <p:cNvSpPr txBox="1">
            <a:spLocks/>
          </p:cNvSpPr>
          <p:nvPr/>
        </p:nvSpPr>
        <p:spPr>
          <a:xfrm>
            <a:off x="600742" y="3365500"/>
            <a:ext cx="6386194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MÁLÞING EÐA FYRIRLESTUR</a:t>
            </a:r>
            <a:r>
              <a:rPr lang="pt-BR" sz="1900" spc="16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Á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spc="45" dirty="0">
                <a:solidFill>
                  <a:srgbClr val="004B7A"/>
                </a:solidFill>
                <a:latin typeface="Arial Narrow" panose="020B0606020202030204" pitchFamily="34" charset="0"/>
              </a:rPr>
              <a:t>VEGUM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HVERS HÉR</a:t>
            </a:r>
            <a:endParaRPr lang="pt-BR" sz="1900" spc="-10" dirty="0">
              <a:solidFill>
                <a:srgbClr val="004B7A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033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2507297" y="12"/>
            <a:ext cx="2545715" cy="3015615"/>
          </a:xfrm>
          <a:custGeom>
            <a:avLst/>
            <a:gdLst/>
            <a:ahLst/>
            <a:cxnLst/>
            <a:rect l="l" t="t" r="r" b="b"/>
            <a:pathLst>
              <a:path w="2545715" h="3015615">
                <a:moveTo>
                  <a:pt x="25400" y="0"/>
                </a:moveTo>
                <a:lnTo>
                  <a:pt x="0" y="0"/>
                </a:lnTo>
                <a:lnTo>
                  <a:pt x="0" y="3014992"/>
                </a:lnTo>
                <a:lnTo>
                  <a:pt x="25400" y="3014992"/>
                </a:lnTo>
                <a:lnTo>
                  <a:pt x="25400" y="0"/>
                </a:lnTo>
                <a:close/>
              </a:path>
              <a:path w="2545715" h="3015615">
                <a:moveTo>
                  <a:pt x="2545397" y="0"/>
                </a:moveTo>
                <a:lnTo>
                  <a:pt x="2519997" y="0"/>
                </a:lnTo>
                <a:lnTo>
                  <a:pt x="2519997" y="3014992"/>
                </a:lnTo>
                <a:lnTo>
                  <a:pt x="2545397" y="3014992"/>
                </a:lnTo>
                <a:lnTo>
                  <a:pt x="2545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155814C-9A73-F1F6-3449-C8C8725D01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9" b="20499"/>
          <a:stretch/>
        </p:blipFill>
        <p:spPr>
          <a:xfrm>
            <a:off x="0" y="0"/>
            <a:ext cx="7556500" cy="2976563"/>
          </a:xfr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70638FE9-9A6F-AC6D-F0CB-57E27E745F85}"/>
              </a:ext>
            </a:extLst>
          </p:cNvPr>
          <p:cNvSpPr txBox="1"/>
          <p:nvPr/>
        </p:nvSpPr>
        <p:spPr>
          <a:xfrm>
            <a:off x="519463" y="4626762"/>
            <a:ext cx="6423459" cy="282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175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UNDIRFYRIRSÖGN KEMUR HÉR, MIÐJUSETT OG STÆRÐ EFTIR PLÁSSI</a:t>
            </a:r>
            <a:endParaRPr sz="1750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18C8D8A-1FBC-AF01-615A-749831D0BE6B}"/>
              </a:ext>
            </a:extLst>
          </p:cNvPr>
          <p:cNvSpPr txBox="1"/>
          <p:nvPr/>
        </p:nvSpPr>
        <p:spPr>
          <a:xfrm>
            <a:off x="588759" y="5034902"/>
            <a:ext cx="6386195" cy="291104"/>
          </a:xfrm>
          <a:prstGeom prst="rect">
            <a:avLst/>
          </a:prstGeom>
          <a:solidFill>
            <a:srgbClr val="004B7A"/>
          </a:solidFill>
        </p:spPr>
        <p:txBody>
          <a:bodyPr vert="horz" wrap="square" lIns="0" tIns="29209" rIns="0" bIns="0" rtlCol="0">
            <a:spAutoFit/>
          </a:bodyPr>
          <a:lstStyle/>
          <a:p>
            <a:pPr marL="179070">
              <a:lnSpc>
                <a:spcPct val="100000"/>
              </a:lnSpc>
              <a:spcBef>
                <a:spcPts val="229"/>
              </a:spcBef>
              <a:tabLst>
                <a:tab pos="3406775" algn="l"/>
                <a:tab pos="3627754" algn="l"/>
                <a:tab pos="5074285" algn="l"/>
                <a:tab pos="5295265" algn="l"/>
              </a:tabLst>
            </a:pP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Miðvikudaginn</a:t>
            </a:r>
            <a:r>
              <a:rPr sz="1700" b="1" spc="10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14.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 err="1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september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202</a:t>
            </a:r>
            <a:r>
              <a:rPr lang="is-IS"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3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kl:</a:t>
            </a:r>
            <a:r>
              <a:rPr sz="1700" b="1" spc="8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13:00-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16:00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Hringsalur</a:t>
            </a:r>
            <a:endParaRPr sz="1700" b="1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F5F3D81-734B-0ABD-6DB2-272D574A7825}"/>
              </a:ext>
            </a:extLst>
          </p:cNvPr>
          <p:cNvSpPr txBox="1"/>
          <p:nvPr/>
        </p:nvSpPr>
        <p:spPr>
          <a:xfrm>
            <a:off x="576060" y="5575300"/>
            <a:ext cx="6388100" cy="4015843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1" spc="-1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Fyrirlesarar</a:t>
            </a:r>
            <a:endParaRPr sz="1400" b="1" dirty="0">
              <a:latin typeface="Arial Narrow" panose="020B0606020202030204" pitchFamily="34" charset="0"/>
              <a:cs typeface="Formata Condensed"/>
            </a:endParaRPr>
          </a:p>
          <a:p>
            <a:pPr marL="330835" marR="5080" indent="-217170">
              <a:lnSpc>
                <a:spcPts val="1500"/>
              </a:lnSpc>
              <a:spcBef>
                <a:spcPts val="345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ipsum dolor sit amet, consectetur adipiscing elit. Duis consectetur bibendum sapien ut rhoncus. Curabitur semper sit amet risus eget aliquam.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consectetur adipiscing elit. Duis consectetur bibendum sapien ut rhoncus. Curabitur semper sit amet risus eget aliquam</a:t>
            </a:r>
            <a:r>
              <a:rPr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Lorem, consectetur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Lorem ipsum dolor sit amet, consectetur adipiscing elit. Duis consectetur bibendum sapien ut rhoncus. Curabitur semper sit amet risus eget aliquam.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 algn="ctr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b="1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Allir velkomnir – léttar veitingar í boð.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latin typeface="Formata LightCondensed"/>
              <a:cs typeface="Formata LightCondensed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8A14A848-F68E-C1B0-CB0F-E817EB1A6A49}"/>
              </a:ext>
            </a:extLst>
          </p:cNvPr>
          <p:cNvSpPr/>
          <p:nvPr/>
        </p:nvSpPr>
        <p:spPr>
          <a:xfrm>
            <a:off x="576060" y="3685375"/>
            <a:ext cx="6386195" cy="0"/>
          </a:xfrm>
          <a:custGeom>
            <a:avLst/>
            <a:gdLst/>
            <a:ahLst/>
            <a:cxnLst/>
            <a:rect l="l" t="t" r="r" b="b"/>
            <a:pathLst>
              <a:path w="6386195">
                <a:moveTo>
                  <a:pt x="0" y="0"/>
                </a:moveTo>
                <a:lnTo>
                  <a:pt x="6385826" y="0"/>
                </a:lnTo>
              </a:path>
            </a:pathLst>
          </a:custGeom>
          <a:ln w="24688">
            <a:solidFill>
              <a:srgbClr val="004B7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5A85FE21-8F4A-76D5-25EE-C7D17F1EF32A}"/>
              </a:ext>
            </a:extLst>
          </p:cNvPr>
          <p:cNvSpPr txBox="1"/>
          <p:nvPr/>
        </p:nvSpPr>
        <p:spPr>
          <a:xfrm>
            <a:off x="519464" y="3685375"/>
            <a:ext cx="6455490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6500" b="1" spc="270" dirty="0">
                <a:solidFill>
                  <a:srgbClr val="004B7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AÐALFYRIRSÖGN</a:t>
            </a:r>
            <a:endParaRPr sz="65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7D8316C6-44C6-B7CF-7BBD-7F87E9E31117}"/>
              </a:ext>
            </a:extLst>
          </p:cNvPr>
          <p:cNvSpPr txBox="1">
            <a:spLocks/>
          </p:cNvSpPr>
          <p:nvPr/>
        </p:nvSpPr>
        <p:spPr>
          <a:xfrm>
            <a:off x="600742" y="3365500"/>
            <a:ext cx="6386194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MÁLÞING EÐA FYRIRLESTUR</a:t>
            </a:r>
            <a:r>
              <a:rPr lang="pt-BR" sz="1900" spc="16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Á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spc="45" dirty="0">
                <a:solidFill>
                  <a:srgbClr val="004B7A"/>
                </a:solidFill>
                <a:latin typeface="Arial Narrow" panose="020B0606020202030204" pitchFamily="34" charset="0"/>
              </a:rPr>
              <a:t>VEGUM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HVERS HÉR</a:t>
            </a:r>
            <a:endParaRPr lang="pt-BR" sz="1900" spc="-10" dirty="0">
              <a:solidFill>
                <a:srgbClr val="004B7A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819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2507297" y="12"/>
            <a:ext cx="2545715" cy="3015615"/>
          </a:xfrm>
          <a:custGeom>
            <a:avLst/>
            <a:gdLst/>
            <a:ahLst/>
            <a:cxnLst/>
            <a:rect l="l" t="t" r="r" b="b"/>
            <a:pathLst>
              <a:path w="2545715" h="3015615">
                <a:moveTo>
                  <a:pt x="25400" y="0"/>
                </a:moveTo>
                <a:lnTo>
                  <a:pt x="0" y="0"/>
                </a:lnTo>
                <a:lnTo>
                  <a:pt x="0" y="3014992"/>
                </a:lnTo>
                <a:lnTo>
                  <a:pt x="25400" y="3014992"/>
                </a:lnTo>
                <a:lnTo>
                  <a:pt x="25400" y="0"/>
                </a:lnTo>
                <a:close/>
              </a:path>
              <a:path w="2545715" h="3015615">
                <a:moveTo>
                  <a:pt x="2545397" y="0"/>
                </a:moveTo>
                <a:lnTo>
                  <a:pt x="2519997" y="0"/>
                </a:lnTo>
                <a:lnTo>
                  <a:pt x="2519997" y="3014992"/>
                </a:lnTo>
                <a:lnTo>
                  <a:pt x="2545397" y="3014992"/>
                </a:lnTo>
                <a:lnTo>
                  <a:pt x="2545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155814C-9A73-F1F6-3449-C8C8725D01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9" b="20499"/>
          <a:stretch/>
        </p:blipFill>
        <p:spPr>
          <a:xfrm>
            <a:off x="0" y="0"/>
            <a:ext cx="7556500" cy="2976563"/>
          </a:xfr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70638FE9-9A6F-AC6D-F0CB-57E27E745F85}"/>
              </a:ext>
            </a:extLst>
          </p:cNvPr>
          <p:cNvSpPr txBox="1"/>
          <p:nvPr/>
        </p:nvSpPr>
        <p:spPr>
          <a:xfrm>
            <a:off x="519463" y="4626762"/>
            <a:ext cx="6423459" cy="282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175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UNDIRFYRIRSÖGN KEMUR HÉR, MIÐJUSETT OG STÆRÐ EFTIR PLÁSSI</a:t>
            </a:r>
            <a:endParaRPr sz="1750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18C8D8A-1FBC-AF01-615A-749831D0BE6B}"/>
              </a:ext>
            </a:extLst>
          </p:cNvPr>
          <p:cNvSpPr txBox="1"/>
          <p:nvPr/>
        </p:nvSpPr>
        <p:spPr>
          <a:xfrm>
            <a:off x="588759" y="5034902"/>
            <a:ext cx="6386195" cy="291104"/>
          </a:xfrm>
          <a:prstGeom prst="rect">
            <a:avLst/>
          </a:prstGeom>
          <a:solidFill>
            <a:srgbClr val="004B7A"/>
          </a:solidFill>
        </p:spPr>
        <p:txBody>
          <a:bodyPr vert="horz" wrap="square" lIns="0" tIns="29209" rIns="0" bIns="0" rtlCol="0">
            <a:spAutoFit/>
          </a:bodyPr>
          <a:lstStyle/>
          <a:p>
            <a:pPr marL="179070">
              <a:lnSpc>
                <a:spcPct val="100000"/>
              </a:lnSpc>
              <a:spcBef>
                <a:spcPts val="229"/>
              </a:spcBef>
              <a:tabLst>
                <a:tab pos="3406775" algn="l"/>
                <a:tab pos="3627754" algn="l"/>
                <a:tab pos="5074285" algn="l"/>
                <a:tab pos="5295265" algn="l"/>
              </a:tabLst>
            </a:pP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Miðvikudaginn</a:t>
            </a:r>
            <a:r>
              <a:rPr sz="1700" b="1" spc="10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14.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 err="1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september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202</a:t>
            </a:r>
            <a:r>
              <a:rPr lang="is-IS"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3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kl:</a:t>
            </a:r>
            <a:r>
              <a:rPr sz="1700" b="1" spc="8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13:00-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16:00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Hringsalur</a:t>
            </a:r>
            <a:endParaRPr sz="1700" b="1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F5F3D81-734B-0ABD-6DB2-272D574A7825}"/>
              </a:ext>
            </a:extLst>
          </p:cNvPr>
          <p:cNvSpPr txBox="1"/>
          <p:nvPr/>
        </p:nvSpPr>
        <p:spPr>
          <a:xfrm>
            <a:off x="576060" y="5575300"/>
            <a:ext cx="6388100" cy="4015843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1" spc="-1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Fyrirlesarar</a:t>
            </a:r>
            <a:endParaRPr sz="1400" b="1" dirty="0">
              <a:latin typeface="Arial Narrow" panose="020B0606020202030204" pitchFamily="34" charset="0"/>
              <a:cs typeface="Formata Condensed"/>
            </a:endParaRPr>
          </a:p>
          <a:p>
            <a:pPr marL="330835" marR="5080" indent="-217170">
              <a:lnSpc>
                <a:spcPts val="1500"/>
              </a:lnSpc>
              <a:spcBef>
                <a:spcPts val="345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ipsum dolor sit amet, consectetur adipiscing elit. Duis consectetur bibendum sapien ut rhoncus. Curabitur semper sit amet risus eget aliquam.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consectetur adipiscing elit. Duis consectetur bibendum sapien ut rhoncus. Curabitur semper sit amet risus eget aliquam</a:t>
            </a:r>
            <a:r>
              <a:rPr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Lorem, consectetur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Lorem ipsum dolor sit amet, consectetur adipiscing elit. Duis consectetur bibendum sapien ut rhoncus. Curabitur semper sit amet risus eget aliquam.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 algn="ctr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b="1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Allir velkomnir – léttar veitingar í boð.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latin typeface="Formata LightCondensed"/>
              <a:cs typeface="Formata LightCondensed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8A14A848-F68E-C1B0-CB0F-E817EB1A6A49}"/>
              </a:ext>
            </a:extLst>
          </p:cNvPr>
          <p:cNvSpPr/>
          <p:nvPr/>
        </p:nvSpPr>
        <p:spPr>
          <a:xfrm>
            <a:off x="576060" y="3685375"/>
            <a:ext cx="6386195" cy="0"/>
          </a:xfrm>
          <a:custGeom>
            <a:avLst/>
            <a:gdLst/>
            <a:ahLst/>
            <a:cxnLst/>
            <a:rect l="l" t="t" r="r" b="b"/>
            <a:pathLst>
              <a:path w="6386195">
                <a:moveTo>
                  <a:pt x="0" y="0"/>
                </a:moveTo>
                <a:lnTo>
                  <a:pt x="6385826" y="0"/>
                </a:lnTo>
              </a:path>
            </a:pathLst>
          </a:custGeom>
          <a:ln w="24688">
            <a:solidFill>
              <a:srgbClr val="004B7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5A85FE21-8F4A-76D5-25EE-C7D17F1EF32A}"/>
              </a:ext>
            </a:extLst>
          </p:cNvPr>
          <p:cNvSpPr txBox="1"/>
          <p:nvPr/>
        </p:nvSpPr>
        <p:spPr>
          <a:xfrm>
            <a:off x="519464" y="3685375"/>
            <a:ext cx="6455490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6500" b="1" spc="270" dirty="0">
                <a:solidFill>
                  <a:srgbClr val="004B7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AÐALFYRIRSÖGN</a:t>
            </a:r>
            <a:endParaRPr sz="65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7D8316C6-44C6-B7CF-7BBD-7F87E9E31117}"/>
              </a:ext>
            </a:extLst>
          </p:cNvPr>
          <p:cNvSpPr txBox="1">
            <a:spLocks/>
          </p:cNvSpPr>
          <p:nvPr/>
        </p:nvSpPr>
        <p:spPr>
          <a:xfrm>
            <a:off x="600742" y="3365500"/>
            <a:ext cx="6386194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MÁLÞING EÐA FYRIRLESTUR</a:t>
            </a:r>
            <a:r>
              <a:rPr lang="pt-BR" sz="1900" spc="16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Á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spc="45" dirty="0">
                <a:solidFill>
                  <a:srgbClr val="004B7A"/>
                </a:solidFill>
                <a:latin typeface="Arial Narrow" panose="020B0606020202030204" pitchFamily="34" charset="0"/>
              </a:rPr>
              <a:t>VEGUM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HVERS HÉR</a:t>
            </a:r>
            <a:endParaRPr lang="pt-BR" sz="1900" spc="-10" dirty="0">
              <a:solidFill>
                <a:srgbClr val="004B7A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720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2507297" y="12"/>
            <a:ext cx="2545715" cy="3015615"/>
          </a:xfrm>
          <a:custGeom>
            <a:avLst/>
            <a:gdLst/>
            <a:ahLst/>
            <a:cxnLst/>
            <a:rect l="l" t="t" r="r" b="b"/>
            <a:pathLst>
              <a:path w="2545715" h="3015615">
                <a:moveTo>
                  <a:pt x="25400" y="0"/>
                </a:moveTo>
                <a:lnTo>
                  <a:pt x="0" y="0"/>
                </a:lnTo>
                <a:lnTo>
                  <a:pt x="0" y="3014992"/>
                </a:lnTo>
                <a:lnTo>
                  <a:pt x="25400" y="3014992"/>
                </a:lnTo>
                <a:lnTo>
                  <a:pt x="25400" y="0"/>
                </a:lnTo>
                <a:close/>
              </a:path>
              <a:path w="2545715" h="3015615">
                <a:moveTo>
                  <a:pt x="2545397" y="0"/>
                </a:moveTo>
                <a:lnTo>
                  <a:pt x="2519997" y="0"/>
                </a:lnTo>
                <a:lnTo>
                  <a:pt x="2519997" y="3014992"/>
                </a:lnTo>
                <a:lnTo>
                  <a:pt x="2545397" y="3014992"/>
                </a:lnTo>
                <a:lnTo>
                  <a:pt x="2545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155814C-9A73-F1F6-3449-C8C8725D01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9" b="20499"/>
          <a:stretch/>
        </p:blipFill>
        <p:spPr>
          <a:xfrm>
            <a:off x="0" y="0"/>
            <a:ext cx="7556500" cy="2976563"/>
          </a:xfr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70638FE9-9A6F-AC6D-F0CB-57E27E745F85}"/>
              </a:ext>
            </a:extLst>
          </p:cNvPr>
          <p:cNvSpPr txBox="1"/>
          <p:nvPr/>
        </p:nvSpPr>
        <p:spPr>
          <a:xfrm>
            <a:off x="519463" y="4626762"/>
            <a:ext cx="6423459" cy="282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175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UNDIRFYRIRSÖGN KEMUR HÉR, MIÐJUSETT OG STÆRÐ EFTIR PLÁSSI</a:t>
            </a:r>
            <a:endParaRPr sz="1750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18C8D8A-1FBC-AF01-615A-749831D0BE6B}"/>
              </a:ext>
            </a:extLst>
          </p:cNvPr>
          <p:cNvSpPr txBox="1"/>
          <p:nvPr/>
        </p:nvSpPr>
        <p:spPr>
          <a:xfrm>
            <a:off x="588759" y="5034902"/>
            <a:ext cx="6386195" cy="291104"/>
          </a:xfrm>
          <a:prstGeom prst="rect">
            <a:avLst/>
          </a:prstGeom>
          <a:solidFill>
            <a:srgbClr val="004B7A"/>
          </a:solidFill>
        </p:spPr>
        <p:txBody>
          <a:bodyPr vert="horz" wrap="square" lIns="0" tIns="29209" rIns="0" bIns="0" rtlCol="0">
            <a:spAutoFit/>
          </a:bodyPr>
          <a:lstStyle/>
          <a:p>
            <a:pPr marL="179070">
              <a:lnSpc>
                <a:spcPct val="100000"/>
              </a:lnSpc>
              <a:spcBef>
                <a:spcPts val="229"/>
              </a:spcBef>
              <a:tabLst>
                <a:tab pos="3406775" algn="l"/>
                <a:tab pos="3627754" algn="l"/>
                <a:tab pos="5074285" algn="l"/>
                <a:tab pos="5295265" algn="l"/>
              </a:tabLst>
            </a:pP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Miðvikudaginn</a:t>
            </a:r>
            <a:r>
              <a:rPr sz="1700" b="1" spc="10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14.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 err="1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september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202</a:t>
            </a:r>
            <a:r>
              <a:rPr lang="is-IS"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3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kl:</a:t>
            </a:r>
            <a:r>
              <a:rPr sz="1700" b="1" spc="8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13:00-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16:00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Hringsalur</a:t>
            </a:r>
            <a:endParaRPr sz="1700" b="1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F5F3D81-734B-0ABD-6DB2-272D574A7825}"/>
              </a:ext>
            </a:extLst>
          </p:cNvPr>
          <p:cNvSpPr txBox="1"/>
          <p:nvPr/>
        </p:nvSpPr>
        <p:spPr>
          <a:xfrm>
            <a:off x="576060" y="5575300"/>
            <a:ext cx="6388100" cy="4015843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1" spc="-1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Fyrirlesarar</a:t>
            </a:r>
            <a:endParaRPr sz="1400" b="1" dirty="0">
              <a:latin typeface="Arial Narrow" panose="020B0606020202030204" pitchFamily="34" charset="0"/>
              <a:cs typeface="Formata Condensed"/>
            </a:endParaRPr>
          </a:p>
          <a:p>
            <a:pPr marL="330835" marR="5080" indent="-217170">
              <a:lnSpc>
                <a:spcPts val="1500"/>
              </a:lnSpc>
              <a:spcBef>
                <a:spcPts val="345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ipsum dolor sit amet, consectetur adipiscing elit. Duis consectetur bibendum sapien ut rhoncus. Curabitur semper sit amet risus eget aliquam.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consectetur adipiscing elit. Duis consectetur bibendum sapien ut rhoncus. Curabitur semper sit amet risus eget aliquam</a:t>
            </a:r>
            <a:r>
              <a:rPr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Lorem, consectetur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Lorem ipsum dolor sit amet, consectetur adipiscing elit. Duis consectetur bibendum sapien ut rhoncus. Curabitur semper sit amet risus eget aliquam.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 algn="ctr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b="1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Allir velkomnir – léttar veitingar í boð.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latin typeface="Formata LightCondensed"/>
              <a:cs typeface="Formata LightCondensed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8A14A848-F68E-C1B0-CB0F-E817EB1A6A49}"/>
              </a:ext>
            </a:extLst>
          </p:cNvPr>
          <p:cNvSpPr/>
          <p:nvPr/>
        </p:nvSpPr>
        <p:spPr>
          <a:xfrm>
            <a:off x="576060" y="3685375"/>
            <a:ext cx="6386195" cy="0"/>
          </a:xfrm>
          <a:custGeom>
            <a:avLst/>
            <a:gdLst/>
            <a:ahLst/>
            <a:cxnLst/>
            <a:rect l="l" t="t" r="r" b="b"/>
            <a:pathLst>
              <a:path w="6386195">
                <a:moveTo>
                  <a:pt x="0" y="0"/>
                </a:moveTo>
                <a:lnTo>
                  <a:pt x="6385826" y="0"/>
                </a:lnTo>
              </a:path>
            </a:pathLst>
          </a:custGeom>
          <a:ln w="24688">
            <a:solidFill>
              <a:srgbClr val="004B7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5A85FE21-8F4A-76D5-25EE-C7D17F1EF32A}"/>
              </a:ext>
            </a:extLst>
          </p:cNvPr>
          <p:cNvSpPr txBox="1"/>
          <p:nvPr/>
        </p:nvSpPr>
        <p:spPr>
          <a:xfrm>
            <a:off x="519464" y="3685375"/>
            <a:ext cx="6455490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6500" b="1" spc="270" dirty="0">
                <a:solidFill>
                  <a:srgbClr val="004B7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AÐALFYRIRSÖGN</a:t>
            </a:r>
            <a:endParaRPr sz="65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7D8316C6-44C6-B7CF-7BBD-7F87E9E31117}"/>
              </a:ext>
            </a:extLst>
          </p:cNvPr>
          <p:cNvSpPr txBox="1">
            <a:spLocks/>
          </p:cNvSpPr>
          <p:nvPr/>
        </p:nvSpPr>
        <p:spPr>
          <a:xfrm>
            <a:off x="600742" y="3365500"/>
            <a:ext cx="6386194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MÁLÞING EÐA FYRIRLESTUR</a:t>
            </a:r>
            <a:r>
              <a:rPr lang="pt-BR" sz="1900" spc="16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Á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spc="45" dirty="0">
                <a:solidFill>
                  <a:srgbClr val="004B7A"/>
                </a:solidFill>
                <a:latin typeface="Arial Narrow" panose="020B0606020202030204" pitchFamily="34" charset="0"/>
              </a:rPr>
              <a:t>VEGUM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HVERS HÉR</a:t>
            </a:r>
            <a:endParaRPr lang="pt-BR" sz="1900" spc="-10" dirty="0">
              <a:solidFill>
                <a:srgbClr val="004B7A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401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2507297" y="12"/>
            <a:ext cx="2545715" cy="3015615"/>
          </a:xfrm>
          <a:custGeom>
            <a:avLst/>
            <a:gdLst/>
            <a:ahLst/>
            <a:cxnLst/>
            <a:rect l="l" t="t" r="r" b="b"/>
            <a:pathLst>
              <a:path w="2545715" h="3015615">
                <a:moveTo>
                  <a:pt x="25400" y="0"/>
                </a:moveTo>
                <a:lnTo>
                  <a:pt x="0" y="0"/>
                </a:lnTo>
                <a:lnTo>
                  <a:pt x="0" y="3014992"/>
                </a:lnTo>
                <a:lnTo>
                  <a:pt x="25400" y="3014992"/>
                </a:lnTo>
                <a:lnTo>
                  <a:pt x="25400" y="0"/>
                </a:lnTo>
                <a:close/>
              </a:path>
              <a:path w="2545715" h="3015615">
                <a:moveTo>
                  <a:pt x="2545397" y="0"/>
                </a:moveTo>
                <a:lnTo>
                  <a:pt x="2519997" y="0"/>
                </a:lnTo>
                <a:lnTo>
                  <a:pt x="2519997" y="3014992"/>
                </a:lnTo>
                <a:lnTo>
                  <a:pt x="2545397" y="3014992"/>
                </a:lnTo>
                <a:lnTo>
                  <a:pt x="2545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155814C-9A73-F1F6-3449-C8C8725D01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4" b="20474"/>
          <a:stretch/>
        </p:blipFill>
        <p:spPr>
          <a:xfrm>
            <a:off x="0" y="0"/>
            <a:ext cx="7556500" cy="2976563"/>
          </a:xfr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70638FE9-9A6F-AC6D-F0CB-57E27E745F85}"/>
              </a:ext>
            </a:extLst>
          </p:cNvPr>
          <p:cNvSpPr txBox="1"/>
          <p:nvPr/>
        </p:nvSpPr>
        <p:spPr>
          <a:xfrm>
            <a:off x="519463" y="4626762"/>
            <a:ext cx="6423459" cy="282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175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UNDIRFYRIRSÖGN KEMUR HÉR, MIÐJUSETT OG STÆRÐ EFTIR PLÁSSI</a:t>
            </a:r>
            <a:endParaRPr sz="1750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18C8D8A-1FBC-AF01-615A-749831D0BE6B}"/>
              </a:ext>
            </a:extLst>
          </p:cNvPr>
          <p:cNvSpPr txBox="1"/>
          <p:nvPr/>
        </p:nvSpPr>
        <p:spPr>
          <a:xfrm>
            <a:off x="588759" y="5034902"/>
            <a:ext cx="6386195" cy="291104"/>
          </a:xfrm>
          <a:prstGeom prst="rect">
            <a:avLst/>
          </a:prstGeom>
          <a:solidFill>
            <a:srgbClr val="004B7A"/>
          </a:solidFill>
        </p:spPr>
        <p:txBody>
          <a:bodyPr vert="horz" wrap="square" lIns="0" tIns="29209" rIns="0" bIns="0" rtlCol="0">
            <a:spAutoFit/>
          </a:bodyPr>
          <a:lstStyle/>
          <a:p>
            <a:pPr marL="179070">
              <a:lnSpc>
                <a:spcPct val="100000"/>
              </a:lnSpc>
              <a:spcBef>
                <a:spcPts val="229"/>
              </a:spcBef>
              <a:tabLst>
                <a:tab pos="3406775" algn="l"/>
                <a:tab pos="3627754" algn="l"/>
                <a:tab pos="5074285" algn="l"/>
                <a:tab pos="5295265" algn="l"/>
              </a:tabLst>
            </a:pP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Miðvikudaginn</a:t>
            </a:r>
            <a:r>
              <a:rPr sz="1700" b="1" spc="10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14.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 err="1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september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202</a:t>
            </a:r>
            <a:r>
              <a:rPr lang="is-IS"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3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kl:</a:t>
            </a:r>
            <a:r>
              <a:rPr sz="1700" b="1" spc="8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13:00-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16:00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Hringsalur</a:t>
            </a:r>
            <a:endParaRPr sz="1700" b="1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F5F3D81-734B-0ABD-6DB2-272D574A7825}"/>
              </a:ext>
            </a:extLst>
          </p:cNvPr>
          <p:cNvSpPr txBox="1"/>
          <p:nvPr/>
        </p:nvSpPr>
        <p:spPr>
          <a:xfrm>
            <a:off x="576060" y="5575300"/>
            <a:ext cx="6388100" cy="4015843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1" spc="-1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Fyrirlesarar</a:t>
            </a:r>
            <a:endParaRPr sz="1400" b="1" dirty="0">
              <a:latin typeface="Arial Narrow" panose="020B0606020202030204" pitchFamily="34" charset="0"/>
              <a:cs typeface="Formata Condensed"/>
            </a:endParaRPr>
          </a:p>
          <a:p>
            <a:pPr marL="330835" marR="5080" indent="-217170">
              <a:lnSpc>
                <a:spcPts val="1500"/>
              </a:lnSpc>
              <a:spcBef>
                <a:spcPts val="345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ipsum dolor sit amet, consectetur adipiscing elit. Duis consectetur bibendum sapien ut rhoncus. Curabitur semper sit amet risus eget aliquam.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consectetur adipiscing elit. Duis consectetur bibendum sapien ut rhoncus. Curabitur semper sit amet risus eget aliquam</a:t>
            </a:r>
            <a:r>
              <a:rPr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Lorem, consectetur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Lorem ipsum dolor sit amet, consectetur adipiscing elit. Duis consectetur bibendum sapien ut rhoncus. Curabitur semper sit amet risus eget aliquam.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 algn="ctr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b="1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Allir velkomnir – léttar veitingar í boð.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latin typeface="Formata LightCondensed"/>
              <a:cs typeface="Formata LightCondensed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8A14A848-F68E-C1B0-CB0F-E817EB1A6A49}"/>
              </a:ext>
            </a:extLst>
          </p:cNvPr>
          <p:cNvSpPr/>
          <p:nvPr/>
        </p:nvSpPr>
        <p:spPr>
          <a:xfrm>
            <a:off x="576060" y="3685375"/>
            <a:ext cx="6386195" cy="0"/>
          </a:xfrm>
          <a:custGeom>
            <a:avLst/>
            <a:gdLst/>
            <a:ahLst/>
            <a:cxnLst/>
            <a:rect l="l" t="t" r="r" b="b"/>
            <a:pathLst>
              <a:path w="6386195">
                <a:moveTo>
                  <a:pt x="0" y="0"/>
                </a:moveTo>
                <a:lnTo>
                  <a:pt x="6385826" y="0"/>
                </a:lnTo>
              </a:path>
            </a:pathLst>
          </a:custGeom>
          <a:ln w="24688">
            <a:solidFill>
              <a:srgbClr val="004B7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5A85FE21-8F4A-76D5-25EE-C7D17F1EF32A}"/>
              </a:ext>
            </a:extLst>
          </p:cNvPr>
          <p:cNvSpPr txBox="1"/>
          <p:nvPr/>
        </p:nvSpPr>
        <p:spPr>
          <a:xfrm>
            <a:off x="519464" y="3685375"/>
            <a:ext cx="6455490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6500" b="1" spc="270" dirty="0">
                <a:solidFill>
                  <a:srgbClr val="004B7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AÐALFYRIRSÖGN</a:t>
            </a:r>
            <a:endParaRPr sz="65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7D8316C6-44C6-B7CF-7BBD-7F87E9E31117}"/>
              </a:ext>
            </a:extLst>
          </p:cNvPr>
          <p:cNvSpPr txBox="1">
            <a:spLocks/>
          </p:cNvSpPr>
          <p:nvPr/>
        </p:nvSpPr>
        <p:spPr>
          <a:xfrm>
            <a:off x="600742" y="3365500"/>
            <a:ext cx="6386194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MÁLÞING EÐA FYRIRLESTUR</a:t>
            </a:r>
            <a:r>
              <a:rPr lang="pt-BR" sz="1900" spc="16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Á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spc="45" dirty="0">
                <a:solidFill>
                  <a:srgbClr val="004B7A"/>
                </a:solidFill>
                <a:latin typeface="Arial Narrow" panose="020B0606020202030204" pitchFamily="34" charset="0"/>
              </a:rPr>
              <a:t>VEGUM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HVERS HÉR</a:t>
            </a:r>
            <a:endParaRPr lang="pt-BR" sz="1900" spc="-10" dirty="0">
              <a:solidFill>
                <a:srgbClr val="004B7A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112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2507297" y="12"/>
            <a:ext cx="2545715" cy="3015615"/>
          </a:xfrm>
          <a:custGeom>
            <a:avLst/>
            <a:gdLst/>
            <a:ahLst/>
            <a:cxnLst/>
            <a:rect l="l" t="t" r="r" b="b"/>
            <a:pathLst>
              <a:path w="2545715" h="3015615">
                <a:moveTo>
                  <a:pt x="25400" y="0"/>
                </a:moveTo>
                <a:lnTo>
                  <a:pt x="0" y="0"/>
                </a:lnTo>
                <a:lnTo>
                  <a:pt x="0" y="3014992"/>
                </a:lnTo>
                <a:lnTo>
                  <a:pt x="25400" y="3014992"/>
                </a:lnTo>
                <a:lnTo>
                  <a:pt x="25400" y="0"/>
                </a:lnTo>
                <a:close/>
              </a:path>
              <a:path w="2545715" h="3015615">
                <a:moveTo>
                  <a:pt x="2545397" y="0"/>
                </a:moveTo>
                <a:lnTo>
                  <a:pt x="2519997" y="0"/>
                </a:lnTo>
                <a:lnTo>
                  <a:pt x="2519997" y="3014992"/>
                </a:lnTo>
                <a:lnTo>
                  <a:pt x="2545397" y="3014992"/>
                </a:lnTo>
                <a:lnTo>
                  <a:pt x="2545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155814C-9A73-F1F6-3449-C8C8725D01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" t="30236" r="204" b="11423"/>
          <a:stretch/>
        </p:blipFill>
        <p:spPr>
          <a:xfrm>
            <a:off x="0" y="0"/>
            <a:ext cx="7556500" cy="2976563"/>
          </a:xfr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70638FE9-9A6F-AC6D-F0CB-57E27E745F85}"/>
              </a:ext>
            </a:extLst>
          </p:cNvPr>
          <p:cNvSpPr txBox="1"/>
          <p:nvPr/>
        </p:nvSpPr>
        <p:spPr>
          <a:xfrm>
            <a:off x="519463" y="4626762"/>
            <a:ext cx="6423459" cy="282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175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UNDIRFYRIRSÖGN KEMUR HÉR, MIÐJUSETT OG STÆRÐ EFTIR PLÁSSI</a:t>
            </a:r>
            <a:endParaRPr sz="1750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18C8D8A-1FBC-AF01-615A-749831D0BE6B}"/>
              </a:ext>
            </a:extLst>
          </p:cNvPr>
          <p:cNvSpPr txBox="1"/>
          <p:nvPr/>
        </p:nvSpPr>
        <p:spPr>
          <a:xfrm>
            <a:off x="588759" y="5034902"/>
            <a:ext cx="6386195" cy="291104"/>
          </a:xfrm>
          <a:prstGeom prst="rect">
            <a:avLst/>
          </a:prstGeom>
          <a:solidFill>
            <a:srgbClr val="004B7A"/>
          </a:solidFill>
        </p:spPr>
        <p:txBody>
          <a:bodyPr vert="horz" wrap="square" lIns="0" tIns="29209" rIns="0" bIns="0" rtlCol="0">
            <a:spAutoFit/>
          </a:bodyPr>
          <a:lstStyle/>
          <a:p>
            <a:pPr marL="179070">
              <a:lnSpc>
                <a:spcPct val="100000"/>
              </a:lnSpc>
              <a:spcBef>
                <a:spcPts val="229"/>
              </a:spcBef>
              <a:tabLst>
                <a:tab pos="3406775" algn="l"/>
                <a:tab pos="3627754" algn="l"/>
                <a:tab pos="5074285" algn="l"/>
                <a:tab pos="5295265" algn="l"/>
              </a:tabLst>
            </a:pP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Miðvikudaginn</a:t>
            </a:r>
            <a:r>
              <a:rPr sz="1700" b="1" spc="10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14.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 err="1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september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202</a:t>
            </a:r>
            <a:r>
              <a:rPr lang="is-IS"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3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kl:</a:t>
            </a:r>
            <a:r>
              <a:rPr sz="1700" b="1" spc="8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13:00-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16:00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Hringsalur</a:t>
            </a:r>
            <a:endParaRPr sz="1700" b="1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F5F3D81-734B-0ABD-6DB2-272D574A7825}"/>
              </a:ext>
            </a:extLst>
          </p:cNvPr>
          <p:cNvSpPr txBox="1"/>
          <p:nvPr/>
        </p:nvSpPr>
        <p:spPr>
          <a:xfrm>
            <a:off x="576060" y="5575300"/>
            <a:ext cx="6388100" cy="4015843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1" spc="-1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Fyrirlesarar</a:t>
            </a:r>
            <a:endParaRPr sz="1400" b="1" dirty="0">
              <a:latin typeface="Arial Narrow" panose="020B0606020202030204" pitchFamily="34" charset="0"/>
              <a:cs typeface="Formata Condensed"/>
            </a:endParaRPr>
          </a:p>
          <a:p>
            <a:pPr marL="330835" marR="5080" indent="-217170">
              <a:lnSpc>
                <a:spcPts val="1500"/>
              </a:lnSpc>
              <a:spcBef>
                <a:spcPts val="345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ipsum dolor sit amet, consectetur adipiscing elit. Duis consectetur bibendum sapien ut rhoncus. Curabitur semper sit amet risus eget aliquam.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consectetur adipiscing elit. Duis consectetur bibendum sapien ut rhoncus. Curabitur semper sit amet risus eget aliquam</a:t>
            </a:r>
            <a:r>
              <a:rPr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Lorem, consectetur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Lorem ipsum dolor sit amet, consectetur adipiscing elit. Duis consectetur bibendum sapien ut rhoncus. Curabitur semper sit amet risus eget aliquam.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 algn="ctr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b="1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Allir velkomnir – léttar veitingar í boð.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latin typeface="Formata LightCondensed"/>
              <a:cs typeface="Formata LightCondensed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8A14A848-F68E-C1B0-CB0F-E817EB1A6A49}"/>
              </a:ext>
            </a:extLst>
          </p:cNvPr>
          <p:cNvSpPr/>
          <p:nvPr/>
        </p:nvSpPr>
        <p:spPr>
          <a:xfrm>
            <a:off x="576060" y="3685375"/>
            <a:ext cx="6386195" cy="0"/>
          </a:xfrm>
          <a:custGeom>
            <a:avLst/>
            <a:gdLst/>
            <a:ahLst/>
            <a:cxnLst/>
            <a:rect l="l" t="t" r="r" b="b"/>
            <a:pathLst>
              <a:path w="6386195">
                <a:moveTo>
                  <a:pt x="0" y="0"/>
                </a:moveTo>
                <a:lnTo>
                  <a:pt x="6385826" y="0"/>
                </a:lnTo>
              </a:path>
            </a:pathLst>
          </a:custGeom>
          <a:ln w="24688">
            <a:solidFill>
              <a:srgbClr val="004B7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5A85FE21-8F4A-76D5-25EE-C7D17F1EF32A}"/>
              </a:ext>
            </a:extLst>
          </p:cNvPr>
          <p:cNvSpPr txBox="1"/>
          <p:nvPr/>
        </p:nvSpPr>
        <p:spPr>
          <a:xfrm>
            <a:off x="519464" y="3685375"/>
            <a:ext cx="6455490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6500" b="1" spc="270" dirty="0">
                <a:solidFill>
                  <a:srgbClr val="004B7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AÐALFYRIRSÖGN</a:t>
            </a:r>
            <a:endParaRPr sz="65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7D8316C6-44C6-B7CF-7BBD-7F87E9E31117}"/>
              </a:ext>
            </a:extLst>
          </p:cNvPr>
          <p:cNvSpPr txBox="1">
            <a:spLocks/>
          </p:cNvSpPr>
          <p:nvPr/>
        </p:nvSpPr>
        <p:spPr>
          <a:xfrm>
            <a:off x="600742" y="3365500"/>
            <a:ext cx="6386194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MÁLÞING EÐA FYRIRLESTUR</a:t>
            </a:r>
            <a:r>
              <a:rPr lang="pt-BR" sz="1900" spc="16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Á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spc="45" dirty="0">
                <a:solidFill>
                  <a:srgbClr val="004B7A"/>
                </a:solidFill>
                <a:latin typeface="Arial Narrow" panose="020B0606020202030204" pitchFamily="34" charset="0"/>
              </a:rPr>
              <a:t>VEGUM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HVERS HÉR</a:t>
            </a:r>
            <a:endParaRPr lang="pt-BR" sz="1900" spc="-10" dirty="0">
              <a:solidFill>
                <a:srgbClr val="004B7A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963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2507297" y="12"/>
            <a:ext cx="2545715" cy="3015615"/>
          </a:xfrm>
          <a:custGeom>
            <a:avLst/>
            <a:gdLst/>
            <a:ahLst/>
            <a:cxnLst/>
            <a:rect l="l" t="t" r="r" b="b"/>
            <a:pathLst>
              <a:path w="2545715" h="3015615">
                <a:moveTo>
                  <a:pt x="25400" y="0"/>
                </a:moveTo>
                <a:lnTo>
                  <a:pt x="0" y="0"/>
                </a:lnTo>
                <a:lnTo>
                  <a:pt x="0" y="3014992"/>
                </a:lnTo>
                <a:lnTo>
                  <a:pt x="25400" y="3014992"/>
                </a:lnTo>
                <a:lnTo>
                  <a:pt x="25400" y="0"/>
                </a:lnTo>
                <a:close/>
              </a:path>
              <a:path w="2545715" h="3015615">
                <a:moveTo>
                  <a:pt x="2545397" y="0"/>
                </a:moveTo>
                <a:lnTo>
                  <a:pt x="2519997" y="0"/>
                </a:lnTo>
                <a:lnTo>
                  <a:pt x="2519997" y="3014992"/>
                </a:lnTo>
                <a:lnTo>
                  <a:pt x="2545397" y="3014992"/>
                </a:lnTo>
                <a:lnTo>
                  <a:pt x="2545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155814C-9A73-F1F6-3449-C8C8725D01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" t="12580" r="2486" b="32038"/>
          <a:stretch/>
        </p:blipFill>
        <p:spPr>
          <a:xfrm>
            <a:off x="0" y="-30526"/>
            <a:ext cx="7556500" cy="2976563"/>
          </a:xfr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70638FE9-9A6F-AC6D-F0CB-57E27E745F85}"/>
              </a:ext>
            </a:extLst>
          </p:cNvPr>
          <p:cNvSpPr txBox="1"/>
          <p:nvPr/>
        </p:nvSpPr>
        <p:spPr>
          <a:xfrm>
            <a:off x="519463" y="4626762"/>
            <a:ext cx="6423459" cy="282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175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UNDIRFYRIRSÖGN KEMUR HÉR, MIÐJUSETT OG STÆRÐ EFTIR PLÁSSI</a:t>
            </a:r>
            <a:endParaRPr sz="1750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18C8D8A-1FBC-AF01-615A-749831D0BE6B}"/>
              </a:ext>
            </a:extLst>
          </p:cNvPr>
          <p:cNvSpPr txBox="1"/>
          <p:nvPr/>
        </p:nvSpPr>
        <p:spPr>
          <a:xfrm>
            <a:off x="588759" y="5034902"/>
            <a:ext cx="6386195" cy="291104"/>
          </a:xfrm>
          <a:prstGeom prst="rect">
            <a:avLst/>
          </a:prstGeom>
          <a:solidFill>
            <a:srgbClr val="004B7A"/>
          </a:solidFill>
        </p:spPr>
        <p:txBody>
          <a:bodyPr vert="horz" wrap="square" lIns="0" tIns="29209" rIns="0" bIns="0" rtlCol="0">
            <a:spAutoFit/>
          </a:bodyPr>
          <a:lstStyle/>
          <a:p>
            <a:pPr marL="179070">
              <a:lnSpc>
                <a:spcPct val="100000"/>
              </a:lnSpc>
              <a:spcBef>
                <a:spcPts val="229"/>
              </a:spcBef>
              <a:tabLst>
                <a:tab pos="3406775" algn="l"/>
                <a:tab pos="3627754" algn="l"/>
                <a:tab pos="5074285" algn="l"/>
                <a:tab pos="5295265" algn="l"/>
              </a:tabLst>
            </a:pP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Miðvikudaginn</a:t>
            </a:r>
            <a:r>
              <a:rPr sz="1700" b="1" spc="10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14.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 err="1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september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202</a:t>
            </a:r>
            <a:r>
              <a:rPr lang="is-IS"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3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kl:</a:t>
            </a:r>
            <a:r>
              <a:rPr sz="1700" b="1" spc="8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13:00-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16:00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Hringsalur</a:t>
            </a:r>
            <a:endParaRPr sz="1700" b="1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F5F3D81-734B-0ABD-6DB2-272D574A7825}"/>
              </a:ext>
            </a:extLst>
          </p:cNvPr>
          <p:cNvSpPr txBox="1"/>
          <p:nvPr/>
        </p:nvSpPr>
        <p:spPr>
          <a:xfrm>
            <a:off x="576060" y="5575300"/>
            <a:ext cx="6388100" cy="4015843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1" spc="-1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Fyrirlesarar</a:t>
            </a:r>
            <a:endParaRPr sz="1400" b="1" dirty="0">
              <a:latin typeface="Arial Narrow" panose="020B0606020202030204" pitchFamily="34" charset="0"/>
              <a:cs typeface="Formata Condensed"/>
            </a:endParaRPr>
          </a:p>
          <a:p>
            <a:pPr marL="330835" marR="5080" indent="-217170">
              <a:lnSpc>
                <a:spcPts val="1500"/>
              </a:lnSpc>
              <a:spcBef>
                <a:spcPts val="345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ipsum dolor sit amet, consectetur adipiscing elit. Duis consectetur bibendum sapien ut rhoncus. Curabitur semper sit amet risus eget aliquam.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consectetur adipiscing elit. Duis consectetur bibendum sapien ut rhoncus. Curabitur semper sit amet risus eget aliquam</a:t>
            </a:r>
            <a:r>
              <a:rPr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Lorem, consectetur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Lorem ipsum dolor sit amet, consectetur adipiscing elit. Duis consectetur bibendum sapien ut rhoncus. Curabitur semper sit amet risus eget aliquam.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 algn="ctr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b="1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Allir velkomnir – léttar veitingar í boð.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latin typeface="Formata LightCondensed"/>
              <a:cs typeface="Formata LightCondensed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8A14A848-F68E-C1B0-CB0F-E817EB1A6A49}"/>
              </a:ext>
            </a:extLst>
          </p:cNvPr>
          <p:cNvSpPr/>
          <p:nvPr/>
        </p:nvSpPr>
        <p:spPr>
          <a:xfrm>
            <a:off x="576060" y="3685375"/>
            <a:ext cx="6386195" cy="0"/>
          </a:xfrm>
          <a:custGeom>
            <a:avLst/>
            <a:gdLst/>
            <a:ahLst/>
            <a:cxnLst/>
            <a:rect l="l" t="t" r="r" b="b"/>
            <a:pathLst>
              <a:path w="6386195">
                <a:moveTo>
                  <a:pt x="0" y="0"/>
                </a:moveTo>
                <a:lnTo>
                  <a:pt x="6385826" y="0"/>
                </a:lnTo>
              </a:path>
            </a:pathLst>
          </a:custGeom>
          <a:ln w="24688">
            <a:solidFill>
              <a:srgbClr val="004B7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5A85FE21-8F4A-76D5-25EE-C7D17F1EF32A}"/>
              </a:ext>
            </a:extLst>
          </p:cNvPr>
          <p:cNvSpPr txBox="1"/>
          <p:nvPr/>
        </p:nvSpPr>
        <p:spPr>
          <a:xfrm>
            <a:off x="519464" y="3685375"/>
            <a:ext cx="6455490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6500" b="1" spc="270" dirty="0">
                <a:solidFill>
                  <a:srgbClr val="004B7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AÐALFYRIRSÖGN</a:t>
            </a:r>
            <a:endParaRPr sz="65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7D8316C6-44C6-B7CF-7BBD-7F87E9E31117}"/>
              </a:ext>
            </a:extLst>
          </p:cNvPr>
          <p:cNvSpPr txBox="1">
            <a:spLocks/>
          </p:cNvSpPr>
          <p:nvPr/>
        </p:nvSpPr>
        <p:spPr>
          <a:xfrm>
            <a:off x="600742" y="3365500"/>
            <a:ext cx="6386194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MÁLÞING EÐA FYRIRLESTUR</a:t>
            </a:r>
            <a:r>
              <a:rPr lang="pt-BR" sz="1900" spc="16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Á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spc="45" dirty="0">
                <a:solidFill>
                  <a:srgbClr val="004B7A"/>
                </a:solidFill>
                <a:latin typeface="Arial Narrow" panose="020B0606020202030204" pitchFamily="34" charset="0"/>
              </a:rPr>
              <a:t>VEGUM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HVERS HÉR</a:t>
            </a:r>
            <a:endParaRPr lang="pt-BR" sz="1900" spc="-10" dirty="0">
              <a:solidFill>
                <a:srgbClr val="004B7A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859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2507297" y="12"/>
            <a:ext cx="2545715" cy="3015615"/>
          </a:xfrm>
          <a:custGeom>
            <a:avLst/>
            <a:gdLst/>
            <a:ahLst/>
            <a:cxnLst/>
            <a:rect l="l" t="t" r="r" b="b"/>
            <a:pathLst>
              <a:path w="2545715" h="3015615">
                <a:moveTo>
                  <a:pt x="25400" y="0"/>
                </a:moveTo>
                <a:lnTo>
                  <a:pt x="0" y="0"/>
                </a:lnTo>
                <a:lnTo>
                  <a:pt x="0" y="3014992"/>
                </a:lnTo>
                <a:lnTo>
                  <a:pt x="25400" y="3014992"/>
                </a:lnTo>
                <a:lnTo>
                  <a:pt x="25400" y="0"/>
                </a:lnTo>
                <a:close/>
              </a:path>
              <a:path w="2545715" h="3015615">
                <a:moveTo>
                  <a:pt x="2545397" y="0"/>
                </a:moveTo>
                <a:lnTo>
                  <a:pt x="2519997" y="0"/>
                </a:lnTo>
                <a:lnTo>
                  <a:pt x="2519997" y="3014992"/>
                </a:lnTo>
                <a:lnTo>
                  <a:pt x="2545397" y="3014992"/>
                </a:lnTo>
                <a:lnTo>
                  <a:pt x="2545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155814C-9A73-F1F6-3449-C8C8725D01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7" b="32711"/>
          <a:stretch/>
        </p:blipFill>
        <p:spPr>
          <a:xfrm>
            <a:off x="0" y="0"/>
            <a:ext cx="7556500" cy="2976563"/>
          </a:xfr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70638FE9-9A6F-AC6D-F0CB-57E27E745F85}"/>
              </a:ext>
            </a:extLst>
          </p:cNvPr>
          <p:cNvSpPr txBox="1"/>
          <p:nvPr/>
        </p:nvSpPr>
        <p:spPr>
          <a:xfrm>
            <a:off x="519463" y="4626762"/>
            <a:ext cx="6423459" cy="282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175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UNDIRFYRIRSÖGN KEMUR HÉR, MIÐJUSETT OG STÆRÐ EFTIR PLÁSSI</a:t>
            </a:r>
            <a:endParaRPr sz="1750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18C8D8A-1FBC-AF01-615A-749831D0BE6B}"/>
              </a:ext>
            </a:extLst>
          </p:cNvPr>
          <p:cNvSpPr txBox="1"/>
          <p:nvPr/>
        </p:nvSpPr>
        <p:spPr>
          <a:xfrm>
            <a:off x="588759" y="5034902"/>
            <a:ext cx="6386195" cy="291104"/>
          </a:xfrm>
          <a:prstGeom prst="rect">
            <a:avLst/>
          </a:prstGeom>
          <a:solidFill>
            <a:srgbClr val="004B7A"/>
          </a:solidFill>
        </p:spPr>
        <p:txBody>
          <a:bodyPr vert="horz" wrap="square" lIns="0" tIns="29209" rIns="0" bIns="0" rtlCol="0">
            <a:spAutoFit/>
          </a:bodyPr>
          <a:lstStyle/>
          <a:p>
            <a:pPr marL="179070">
              <a:lnSpc>
                <a:spcPct val="100000"/>
              </a:lnSpc>
              <a:spcBef>
                <a:spcPts val="229"/>
              </a:spcBef>
              <a:tabLst>
                <a:tab pos="3406775" algn="l"/>
                <a:tab pos="3627754" algn="l"/>
                <a:tab pos="5074285" algn="l"/>
                <a:tab pos="5295265" algn="l"/>
              </a:tabLst>
            </a:pP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Miðvikudaginn</a:t>
            </a:r>
            <a:r>
              <a:rPr sz="1700" b="1" spc="10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14.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 err="1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september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202</a:t>
            </a:r>
            <a:r>
              <a:rPr lang="is-IS"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3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kl:</a:t>
            </a:r>
            <a:r>
              <a:rPr sz="1700" b="1" spc="8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13:00-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16:00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Hringsalur</a:t>
            </a:r>
            <a:endParaRPr sz="1700" b="1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F5F3D81-734B-0ABD-6DB2-272D574A7825}"/>
              </a:ext>
            </a:extLst>
          </p:cNvPr>
          <p:cNvSpPr txBox="1"/>
          <p:nvPr/>
        </p:nvSpPr>
        <p:spPr>
          <a:xfrm>
            <a:off x="576060" y="5575300"/>
            <a:ext cx="6388100" cy="4015843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1" spc="-1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Fyrirlesarar</a:t>
            </a:r>
            <a:endParaRPr sz="1400" b="1" dirty="0">
              <a:latin typeface="Arial Narrow" panose="020B0606020202030204" pitchFamily="34" charset="0"/>
              <a:cs typeface="Formata Condensed"/>
            </a:endParaRPr>
          </a:p>
          <a:p>
            <a:pPr marL="330835" marR="5080" indent="-217170">
              <a:lnSpc>
                <a:spcPts val="1500"/>
              </a:lnSpc>
              <a:spcBef>
                <a:spcPts val="345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ipsum dolor sit amet, consectetur adipiscing elit. Duis consectetur bibendum sapien ut rhoncus. Curabitur semper sit amet risus eget aliquam.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consectetur adipiscing elit. Duis consectetur bibendum sapien ut rhoncus. Curabitur semper sit amet risus eget aliquam</a:t>
            </a:r>
            <a:r>
              <a:rPr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Lorem, consectetur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Lorem ipsum dolor sit amet, consectetur adipiscing elit. Duis consectetur bibendum sapien ut rhoncus. Curabitur semper sit amet risus eget aliquam.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 algn="ctr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b="1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Allir velkomnir – léttar veitingar í boð.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latin typeface="Formata LightCondensed"/>
              <a:cs typeface="Formata LightCondensed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8A14A848-F68E-C1B0-CB0F-E817EB1A6A49}"/>
              </a:ext>
            </a:extLst>
          </p:cNvPr>
          <p:cNvSpPr/>
          <p:nvPr/>
        </p:nvSpPr>
        <p:spPr>
          <a:xfrm>
            <a:off x="576060" y="3685375"/>
            <a:ext cx="6386195" cy="0"/>
          </a:xfrm>
          <a:custGeom>
            <a:avLst/>
            <a:gdLst/>
            <a:ahLst/>
            <a:cxnLst/>
            <a:rect l="l" t="t" r="r" b="b"/>
            <a:pathLst>
              <a:path w="6386195">
                <a:moveTo>
                  <a:pt x="0" y="0"/>
                </a:moveTo>
                <a:lnTo>
                  <a:pt x="6385826" y="0"/>
                </a:lnTo>
              </a:path>
            </a:pathLst>
          </a:custGeom>
          <a:ln w="24688">
            <a:solidFill>
              <a:srgbClr val="004B7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5A85FE21-8F4A-76D5-25EE-C7D17F1EF32A}"/>
              </a:ext>
            </a:extLst>
          </p:cNvPr>
          <p:cNvSpPr txBox="1"/>
          <p:nvPr/>
        </p:nvSpPr>
        <p:spPr>
          <a:xfrm>
            <a:off x="519464" y="3685375"/>
            <a:ext cx="6455490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6500" b="1" spc="270" dirty="0">
                <a:solidFill>
                  <a:srgbClr val="004B7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AÐALFYRIRSÖGN</a:t>
            </a:r>
            <a:endParaRPr sz="65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7D8316C6-44C6-B7CF-7BBD-7F87E9E31117}"/>
              </a:ext>
            </a:extLst>
          </p:cNvPr>
          <p:cNvSpPr txBox="1">
            <a:spLocks/>
          </p:cNvSpPr>
          <p:nvPr/>
        </p:nvSpPr>
        <p:spPr>
          <a:xfrm>
            <a:off x="600742" y="3365500"/>
            <a:ext cx="6386194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MÁLÞING EÐA FYRIRLESTUR</a:t>
            </a:r>
            <a:r>
              <a:rPr lang="pt-BR" sz="1900" spc="16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Á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spc="45" dirty="0">
                <a:solidFill>
                  <a:srgbClr val="004B7A"/>
                </a:solidFill>
                <a:latin typeface="Arial Narrow" panose="020B0606020202030204" pitchFamily="34" charset="0"/>
              </a:rPr>
              <a:t>VEGUM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HVERS HÉR</a:t>
            </a:r>
            <a:endParaRPr lang="pt-BR" sz="1900" spc="-10" dirty="0">
              <a:solidFill>
                <a:srgbClr val="004B7A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354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2507297" y="12"/>
            <a:ext cx="2545715" cy="3015615"/>
          </a:xfrm>
          <a:custGeom>
            <a:avLst/>
            <a:gdLst/>
            <a:ahLst/>
            <a:cxnLst/>
            <a:rect l="l" t="t" r="r" b="b"/>
            <a:pathLst>
              <a:path w="2545715" h="3015615">
                <a:moveTo>
                  <a:pt x="25400" y="0"/>
                </a:moveTo>
                <a:lnTo>
                  <a:pt x="0" y="0"/>
                </a:lnTo>
                <a:lnTo>
                  <a:pt x="0" y="3014992"/>
                </a:lnTo>
                <a:lnTo>
                  <a:pt x="25400" y="3014992"/>
                </a:lnTo>
                <a:lnTo>
                  <a:pt x="25400" y="0"/>
                </a:lnTo>
                <a:close/>
              </a:path>
              <a:path w="2545715" h="3015615">
                <a:moveTo>
                  <a:pt x="2545397" y="0"/>
                </a:moveTo>
                <a:lnTo>
                  <a:pt x="2519997" y="0"/>
                </a:lnTo>
                <a:lnTo>
                  <a:pt x="2519997" y="3014992"/>
                </a:lnTo>
                <a:lnTo>
                  <a:pt x="2545397" y="3014992"/>
                </a:lnTo>
                <a:lnTo>
                  <a:pt x="2545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155814C-9A73-F1F6-3449-C8C8725D01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9" b="20499"/>
          <a:stretch/>
        </p:blipFill>
        <p:spPr>
          <a:xfrm>
            <a:off x="0" y="0"/>
            <a:ext cx="7556500" cy="2976563"/>
          </a:xfr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70638FE9-9A6F-AC6D-F0CB-57E27E745F85}"/>
              </a:ext>
            </a:extLst>
          </p:cNvPr>
          <p:cNvSpPr txBox="1"/>
          <p:nvPr/>
        </p:nvSpPr>
        <p:spPr>
          <a:xfrm>
            <a:off x="519463" y="4626762"/>
            <a:ext cx="6423459" cy="282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175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UNDIRFYRIRSÖGN KEMUR HÉR, MIÐJUSETT OG STÆRÐ EFTIR PLÁSSI</a:t>
            </a:r>
            <a:endParaRPr sz="1750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18C8D8A-1FBC-AF01-615A-749831D0BE6B}"/>
              </a:ext>
            </a:extLst>
          </p:cNvPr>
          <p:cNvSpPr txBox="1"/>
          <p:nvPr/>
        </p:nvSpPr>
        <p:spPr>
          <a:xfrm>
            <a:off x="588759" y="5034902"/>
            <a:ext cx="6386195" cy="291104"/>
          </a:xfrm>
          <a:prstGeom prst="rect">
            <a:avLst/>
          </a:prstGeom>
          <a:solidFill>
            <a:srgbClr val="004B7A"/>
          </a:solidFill>
        </p:spPr>
        <p:txBody>
          <a:bodyPr vert="horz" wrap="square" lIns="0" tIns="29209" rIns="0" bIns="0" rtlCol="0">
            <a:spAutoFit/>
          </a:bodyPr>
          <a:lstStyle/>
          <a:p>
            <a:pPr marL="179070">
              <a:lnSpc>
                <a:spcPct val="100000"/>
              </a:lnSpc>
              <a:spcBef>
                <a:spcPts val="229"/>
              </a:spcBef>
              <a:tabLst>
                <a:tab pos="3406775" algn="l"/>
                <a:tab pos="3627754" algn="l"/>
                <a:tab pos="5074285" algn="l"/>
                <a:tab pos="5295265" algn="l"/>
              </a:tabLst>
            </a:pP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Miðvikudaginn</a:t>
            </a:r>
            <a:r>
              <a:rPr sz="1700" b="1" spc="10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14.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 err="1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september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202</a:t>
            </a:r>
            <a:r>
              <a:rPr lang="is-IS"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3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kl:</a:t>
            </a:r>
            <a:r>
              <a:rPr sz="1700" b="1" spc="8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13:00-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16:00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Hringsalur</a:t>
            </a:r>
            <a:endParaRPr sz="1700" b="1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F5F3D81-734B-0ABD-6DB2-272D574A7825}"/>
              </a:ext>
            </a:extLst>
          </p:cNvPr>
          <p:cNvSpPr txBox="1"/>
          <p:nvPr/>
        </p:nvSpPr>
        <p:spPr>
          <a:xfrm>
            <a:off x="576060" y="5575300"/>
            <a:ext cx="6388100" cy="4015843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1" spc="-1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Fyrirlesarar</a:t>
            </a:r>
            <a:endParaRPr sz="1400" b="1" dirty="0">
              <a:latin typeface="Arial Narrow" panose="020B0606020202030204" pitchFamily="34" charset="0"/>
              <a:cs typeface="Formata Condensed"/>
            </a:endParaRPr>
          </a:p>
          <a:p>
            <a:pPr marL="330835" marR="5080" indent="-217170">
              <a:lnSpc>
                <a:spcPts val="1500"/>
              </a:lnSpc>
              <a:spcBef>
                <a:spcPts val="345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ipsum dolor sit amet, consectetur adipiscing elit. Duis consectetur bibendum sapien ut rhoncus. Curabitur semper sit amet risus eget aliquam.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consectetur adipiscing elit. Duis consectetur bibendum sapien ut rhoncus. Curabitur semper sit amet risus eget aliquam</a:t>
            </a:r>
            <a:r>
              <a:rPr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Lorem, consectetur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Lorem ipsum dolor sit amet, consectetur adipiscing elit. Duis consectetur bibendum sapien ut rhoncus. Curabitur semper sit amet risus eget aliquam.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 algn="ctr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b="1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Allir velkomnir – léttar veitingar í boð.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latin typeface="Formata LightCondensed"/>
              <a:cs typeface="Formata LightCondensed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8A14A848-F68E-C1B0-CB0F-E817EB1A6A49}"/>
              </a:ext>
            </a:extLst>
          </p:cNvPr>
          <p:cNvSpPr/>
          <p:nvPr/>
        </p:nvSpPr>
        <p:spPr>
          <a:xfrm>
            <a:off x="576060" y="3685375"/>
            <a:ext cx="6386195" cy="0"/>
          </a:xfrm>
          <a:custGeom>
            <a:avLst/>
            <a:gdLst/>
            <a:ahLst/>
            <a:cxnLst/>
            <a:rect l="l" t="t" r="r" b="b"/>
            <a:pathLst>
              <a:path w="6386195">
                <a:moveTo>
                  <a:pt x="0" y="0"/>
                </a:moveTo>
                <a:lnTo>
                  <a:pt x="6385826" y="0"/>
                </a:lnTo>
              </a:path>
            </a:pathLst>
          </a:custGeom>
          <a:ln w="24688">
            <a:solidFill>
              <a:srgbClr val="004B7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5A85FE21-8F4A-76D5-25EE-C7D17F1EF32A}"/>
              </a:ext>
            </a:extLst>
          </p:cNvPr>
          <p:cNvSpPr txBox="1"/>
          <p:nvPr/>
        </p:nvSpPr>
        <p:spPr>
          <a:xfrm>
            <a:off x="519464" y="3685375"/>
            <a:ext cx="6455490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6500" b="1" spc="270" dirty="0">
                <a:solidFill>
                  <a:srgbClr val="004B7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AÐALFYRIRSÖGN</a:t>
            </a:r>
            <a:endParaRPr sz="65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7D8316C6-44C6-B7CF-7BBD-7F87E9E31117}"/>
              </a:ext>
            </a:extLst>
          </p:cNvPr>
          <p:cNvSpPr txBox="1">
            <a:spLocks/>
          </p:cNvSpPr>
          <p:nvPr/>
        </p:nvSpPr>
        <p:spPr>
          <a:xfrm>
            <a:off x="600742" y="3365500"/>
            <a:ext cx="6386194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MÁLÞING EÐA FYRIRLESTUR</a:t>
            </a:r>
            <a:r>
              <a:rPr lang="pt-BR" sz="1900" spc="16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Á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spc="45" dirty="0">
                <a:solidFill>
                  <a:srgbClr val="004B7A"/>
                </a:solidFill>
                <a:latin typeface="Arial Narrow" panose="020B0606020202030204" pitchFamily="34" charset="0"/>
              </a:rPr>
              <a:t>VEGUM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HVERS HÉR</a:t>
            </a:r>
            <a:endParaRPr lang="pt-BR" sz="1900" spc="-10" dirty="0">
              <a:solidFill>
                <a:srgbClr val="004B7A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855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2507297" y="12"/>
            <a:ext cx="2545715" cy="3015615"/>
          </a:xfrm>
          <a:custGeom>
            <a:avLst/>
            <a:gdLst/>
            <a:ahLst/>
            <a:cxnLst/>
            <a:rect l="l" t="t" r="r" b="b"/>
            <a:pathLst>
              <a:path w="2545715" h="3015615">
                <a:moveTo>
                  <a:pt x="25400" y="0"/>
                </a:moveTo>
                <a:lnTo>
                  <a:pt x="0" y="0"/>
                </a:lnTo>
                <a:lnTo>
                  <a:pt x="0" y="3014992"/>
                </a:lnTo>
                <a:lnTo>
                  <a:pt x="25400" y="3014992"/>
                </a:lnTo>
                <a:lnTo>
                  <a:pt x="25400" y="0"/>
                </a:lnTo>
                <a:close/>
              </a:path>
              <a:path w="2545715" h="3015615">
                <a:moveTo>
                  <a:pt x="2545397" y="0"/>
                </a:moveTo>
                <a:lnTo>
                  <a:pt x="2519997" y="0"/>
                </a:lnTo>
                <a:lnTo>
                  <a:pt x="2519997" y="3014992"/>
                </a:lnTo>
                <a:lnTo>
                  <a:pt x="2545397" y="3014992"/>
                </a:lnTo>
                <a:lnTo>
                  <a:pt x="2545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155814C-9A73-F1F6-3449-C8C8725D01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3" b="32565"/>
          <a:stretch/>
        </p:blipFill>
        <p:spPr>
          <a:xfrm>
            <a:off x="0" y="0"/>
            <a:ext cx="7556500" cy="2976563"/>
          </a:xfr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70638FE9-9A6F-AC6D-F0CB-57E27E745F85}"/>
              </a:ext>
            </a:extLst>
          </p:cNvPr>
          <p:cNvSpPr txBox="1"/>
          <p:nvPr/>
        </p:nvSpPr>
        <p:spPr>
          <a:xfrm>
            <a:off x="519463" y="4626762"/>
            <a:ext cx="6423459" cy="282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175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UNDIRFYRIRSÖGN KEMUR HÉR, MIÐJUSETT OG STÆRÐ EFTIR PLÁSSI</a:t>
            </a:r>
            <a:endParaRPr sz="1750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18C8D8A-1FBC-AF01-615A-749831D0BE6B}"/>
              </a:ext>
            </a:extLst>
          </p:cNvPr>
          <p:cNvSpPr txBox="1"/>
          <p:nvPr/>
        </p:nvSpPr>
        <p:spPr>
          <a:xfrm>
            <a:off x="588759" y="5034902"/>
            <a:ext cx="6386195" cy="291104"/>
          </a:xfrm>
          <a:prstGeom prst="rect">
            <a:avLst/>
          </a:prstGeom>
          <a:solidFill>
            <a:srgbClr val="004B7A"/>
          </a:solidFill>
        </p:spPr>
        <p:txBody>
          <a:bodyPr vert="horz" wrap="square" lIns="0" tIns="29209" rIns="0" bIns="0" rtlCol="0">
            <a:spAutoFit/>
          </a:bodyPr>
          <a:lstStyle/>
          <a:p>
            <a:pPr marL="179070">
              <a:lnSpc>
                <a:spcPct val="100000"/>
              </a:lnSpc>
              <a:spcBef>
                <a:spcPts val="229"/>
              </a:spcBef>
              <a:tabLst>
                <a:tab pos="3406775" algn="l"/>
                <a:tab pos="3627754" algn="l"/>
                <a:tab pos="5074285" algn="l"/>
                <a:tab pos="5295265" algn="l"/>
              </a:tabLst>
            </a:pP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Miðvikudaginn</a:t>
            </a:r>
            <a:r>
              <a:rPr sz="1700" b="1" spc="10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14.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 err="1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september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202</a:t>
            </a:r>
            <a:r>
              <a:rPr lang="is-IS"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3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kl:</a:t>
            </a:r>
            <a:r>
              <a:rPr sz="1700" b="1" spc="8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13:00-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16:00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Hringsalur</a:t>
            </a:r>
            <a:endParaRPr sz="1700" b="1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F5F3D81-734B-0ABD-6DB2-272D574A7825}"/>
              </a:ext>
            </a:extLst>
          </p:cNvPr>
          <p:cNvSpPr txBox="1"/>
          <p:nvPr/>
        </p:nvSpPr>
        <p:spPr>
          <a:xfrm>
            <a:off x="576060" y="5575300"/>
            <a:ext cx="6388100" cy="4015843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1" spc="-1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Fyrirlesarar</a:t>
            </a:r>
            <a:endParaRPr sz="1400" b="1" dirty="0">
              <a:latin typeface="Arial Narrow" panose="020B0606020202030204" pitchFamily="34" charset="0"/>
              <a:cs typeface="Formata Condensed"/>
            </a:endParaRPr>
          </a:p>
          <a:p>
            <a:pPr marL="330835" marR="5080" indent="-217170">
              <a:lnSpc>
                <a:spcPts val="1500"/>
              </a:lnSpc>
              <a:spcBef>
                <a:spcPts val="345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ipsum dolor sit amet, consectetur adipiscing elit. Duis consectetur bibendum sapien ut rhoncus. Curabitur semper sit amet risus eget aliquam.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consectetur adipiscing elit. Duis consectetur bibendum sapien ut rhoncus. Curabitur semper sit amet risus eget aliquam</a:t>
            </a:r>
            <a:r>
              <a:rPr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Lorem, consectetur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Lorem ipsum dolor sit amet, consectetur adipiscing elit. Duis consectetur bibendum sapien ut rhoncus. Curabitur semper sit amet risus eget aliquam.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 algn="ctr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b="1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Allir velkomnir – léttar veitingar í boð.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latin typeface="Formata LightCondensed"/>
              <a:cs typeface="Formata LightCondensed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8A14A848-F68E-C1B0-CB0F-E817EB1A6A49}"/>
              </a:ext>
            </a:extLst>
          </p:cNvPr>
          <p:cNvSpPr/>
          <p:nvPr/>
        </p:nvSpPr>
        <p:spPr>
          <a:xfrm>
            <a:off x="576060" y="3685375"/>
            <a:ext cx="6386195" cy="0"/>
          </a:xfrm>
          <a:custGeom>
            <a:avLst/>
            <a:gdLst/>
            <a:ahLst/>
            <a:cxnLst/>
            <a:rect l="l" t="t" r="r" b="b"/>
            <a:pathLst>
              <a:path w="6386195">
                <a:moveTo>
                  <a:pt x="0" y="0"/>
                </a:moveTo>
                <a:lnTo>
                  <a:pt x="6385826" y="0"/>
                </a:lnTo>
              </a:path>
            </a:pathLst>
          </a:custGeom>
          <a:ln w="24688">
            <a:solidFill>
              <a:srgbClr val="004B7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5A85FE21-8F4A-76D5-25EE-C7D17F1EF32A}"/>
              </a:ext>
            </a:extLst>
          </p:cNvPr>
          <p:cNvSpPr txBox="1"/>
          <p:nvPr/>
        </p:nvSpPr>
        <p:spPr>
          <a:xfrm>
            <a:off x="519464" y="3685375"/>
            <a:ext cx="6455490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6500" b="1" spc="270" dirty="0">
                <a:solidFill>
                  <a:srgbClr val="004B7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AÐALFYRIRSÖGN</a:t>
            </a:r>
            <a:endParaRPr sz="65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7D8316C6-44C6-B7CF-7BBD-7F87E9E31117}"/>
              </a:ext>
            </a:extLst>
          </p:cNvPr>
          <p:cNvSpPr txBox="1">
            <a:spLocks/>
          </p:cNvSpPr>
          <p:nvPr/>
        </p:nvSpPr>
        <p:spPr>
          <a:xfrm>
            <a:off x="600742" y="3365500"/>
            <a:ext cx="6386194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MÁLÞING EÐA FYRIRLESTUR</a:t>
            </a:r>
            <a:r>
              <a:rPr lang="pt-BR" sz="1900" spc="16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Á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spc="45" dirty="0">
                <a:solidFill>
                  <a:srgbClr val="004B7A"/>
                </a:solidFill>
                <a:latin typeface="Arial Narrow" panose="020B0606020202030204" pitchFamily="34" charset="0"/>
              </a:rPr>
              <a:t>VEGUM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HVERS HÉR</a:t>
            </a:r>
            <a:endParaRPr lang="pt-BR" sz="1900" spc="-10" dirty="0">
              <a:solidFill>
                <a:srgbClr val="004B7A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14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2507297" y="12"/>
            <a:ext cx="2545715" cy="3015615"/>
          </a:xfrm>
          <a:custGeom>
            <a:avLst/>
            <a:gdLst/>
            <a:ahLst/>
            <a:cxnLst/>
            <a:rect l="l" t="t" r="r" b="b"/>
            <a:pathLst>
              <a:path w="2545715" h="3015615">
                <a:moveTo>
                  <a:pt x="25400" y="0"/>
                </a:moveTo>
                <a:lnTo>
                  <a:pt x="0" y="0"/>
                </a:lnTo>
                <a:lnTo>
                  <a:pt x="0" y="3014992"/>
                </a:lnTo>
                <a:lnTo>
                  <a:pt x="25400" y="3014992"/>
                </a:lnTo>
                <a:lnTo>
                  <a:pt x="25400" y="0"/>
                </a:lnTo>
                <a:close/>
              </a:path>
              <a:path w="2545715" h="3015615">
                <a:moveTo>
                  <a:pt x="2545397" y="0"/>
                </a:moveTo>
                <a:lnTo>
                  <a:pt x="2519997" y="0"/>
                </a:lnTo>
                <a:lnTo>
                  <a:pt x="2519997" y="3014992"/>
                </a:lnTo>
                <a:lnTo>
                  <a:pt x="2545397" y="3014992"/>
                </a:lnTo>
                <a:lnTo>
                  <a:pt x="2545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155814C-9A73-F1F6-3449-C8C8725D01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86" b="5212"/>
          <a:stretch/>
        </p:blipFill>
        <p:spPr>
          <a:xfrm>
            <a:off x="0" y="0"/>
            <a:ext cx="7556500" cy="2976563"/>
          </a:xfr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70638FE9-9A6F-AC6D-F0CB-57E27E745F85}"/>
              </a:ext>
            </a:extLst>
          </p:cNvPr>
          <p:cNvSpPr txBox="1"/>
          <p:nvPr/>
        </p:nvSpPr>
        <p:spPr>
          <a:xfrm>
            <a:off x="519463" y="4626762"/>
            <a:ext cx="6423459" cy="282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175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UNDIRFYRIRSÖGN KEMUR HÉR, MIÐJUSETT OG STÆRÐ EFTIR PLÁSSI</a:t>
            </a:r>
            <a:endParaRPr sz="1750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18C8D8A-1FBC-AF01-615A-749831D0BE6B}"/>
              </a:ext>
            </a:extLst>
          </p:cNvPr>
          <p:cNvSpPr txBox="1"/>
          <p:nvPr/>
        </p:nvSpPr>
        <p:spPr>
          <a:xfrm>
            <a:off x="588759" y="5034902"/>
            <a:ext cx="6386195" cy="291104"/>
          </a:xfrm>
          <a:prstGeom prst="rect">
            <a:avLst/>
          </a:prstGeom>
          <a:solidFill>
            <a:srgbClr val="004B7A"/>
          </a:solidFill>
        </p:spPr>
        <p:txBody>
          <a:bodyPr vert="horz" wrap="square" lIns="0" tIns="29209" rIns="0" bIns="0" rtlCol="0">
            <a:spAutoFit/>
          </a:bodyPr>
          <a:lstStyle/>
          <a:p>
            <a:pPr marL="179070">
              <a:lnSpc>
                <a:spcPct val="100000"/>
              </a:lnSpc>
              <a:spcBef>
                <a:spcPts val="229"/>
              </a:spcBef>
              <a:tabLst>
                <a:tab pos="3406775" algn="l"/>
                <a:tab pos="3627754" algn="l"/>
                <a:tab pos="5074285" algn="l"/>
                <a:tab pos="5295265" algn="l"/>
              </a:tabLst>
            </a:pP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Miðvikudaginn</a:t>
            </a:r>
            <a:r>
              <a:rPr sz="1700" b="1" spc="10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14.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 err="1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september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202</a:t>
            </a:r>
            <a:r>
              <a:rPr lang="is-IS"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3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kl:</a:t>
            </a:r>
            <a:r>
              <a:rPr sz="1700" b="1" spc="8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13:00-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16:00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Hringsalur</a:t>
            </a:r>
            <a:endParaRPr sz="1700" b="1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F5F3D81-734B-0ABD-6DB2-272D574A7825}"/>
              </a:ext>
            </a:extLst>
          </p:cNvPr>
          <p:cNvSpPr txBox="1"/>
          <p:nvPr/>
        </p:nvSpPr>
        <p:spPr>
          <a:xfrm>
            <a:off x="576060" y="5575300"/>
            <a:ext cx="6388100" cy="4015843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1" spc="-1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Fyrirlesarar</a:t>
            </a:r>
            <a:endParaRPr sz="1400" b="1" dirty="0">
              <a:latin typeface="Arial Narrow" panose="020B0606020202030204" pitchFamily="34" charset="0"/>
              <a:cs typeface="Formata Condensed"/>
            </a:endParaRPr>
          </a:p>
          <a:p>
            <a:pPr marL="330835" marR="5080" indent="-217170">
              <a:lnSpc>
                <a:spcPts val="1500"/>
              </a:lnSpc>
              <a:spcBef>
                <a:spcPts val="345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ipsum dolor sit amet, consectetur adipiscing elit. Duis consectetur bibendum sapien ut rhoncus. Curabitur semper sit amet risus eget aliquam.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consectetur adipiscing elit. Duis consectetur bibendum sapien ut rhoncus. Curabitur semper sit amet risus eget aliquam</a:t>
            </a:r>
            <a:r>
              <a:rPr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Lorem, consectetur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Lorem ipsum dolor sit amet, consectetur adipiscing elit. Duis consectetur bibendum sapien ut rhoncus. Curabitur semper sit amet risus eget aliquam.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 algn="ctr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b="1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Allir velkomnir – léttar veitingar í boð.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latin typeface="Formata LightCondensed"/>
              <a:cs typeface="Formata LightCondensed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8A14A848-F68E-C1B0-CB0F-E817EB1A6A49}"/>
              </a:ext>
            </a:extLst>
          </p:cNvPr>
          <p:cNvSpPr/>
          <p:nvPr/>
        </p:nvSpPr>
        <p:spPr>
          <a:xfrm>
            <a:off x="576060" y="3685375"/>
            <a:ext cx="6386195" cy="0"/>
          </a:xfrm>
          <a:custGeom>
            <a:avLst/>
            <a:gdLst/>
            <a:ahLst/>
            <a:cxnLst/>
            <a:rect l="l" t="t" r="r" b="b"/>
            <a:pathLst>
              <a:path w="6386195">
                <a:moveTo>
                  <a:pt x="0" y="0"/>
                </a:moveTo>
                <a:lnTo>
                  <a:pt x="6385826" y="0"/>
                </a:lnTo>
              </a:path>
            </a:pathLst>
          </a:custGeom>
          <a:ln w="24688">
            <a:solidFill>
              <a:srgbClr val="004B7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5A85FE21-8F4A-76D5-25EE-C7D17F1EF32A}"/>
              </a:ext>
            </a:extLst>
          </p:cNvPr>
          <p:cNvSpPr txBox="1"/>
          <p:nvPr/>
        </p:nvSpPr>
        <p:spPr>
          <a:xfrm>
            <a:off x="519464" y="3685375"/>
            <a:ext cx="6455490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6500" b="1" spc="270" dirty="0">
                <a:solidFill>
                  <a:srgbClr val="004B7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AÐALFYRIRSÖGN</a:t>
            </a:r>
            <a:endParaRPr sz="65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7D8316C6-44C6-B7CF-7BBD-7F87E9E31117}"/>
              </a:ext>
            </a:extLst>
          </p:cNvPr>
          <p:cNvSpPr txBox="1">
            <a:spLocks/>
          </p:cNvSpPr>
          <p:nvPr/>
        </p:nvSpPr>
        <p:spPr>
          <a:xfrm>
            <a:off x="600742" y="3365500"/>
            <a:ext cx="6386194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MÁLÞING EÐA FYRIRLESTUR</a:t>
            </a:r>
            <a:r>
              <a:rPr lang="pt-BR" sz="1900" spc="16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Á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spc="45" dirty="0">
                <a:solidFill>
                  <a:srgbClr val="004B7A"/>
                </a:solidFill>
                <a:latin typeface="Arial Narrow" panose="020B0606020202030204" pitchFamily="34" charset="0"/>
              </a:rPr>
              <a:t>VEGUM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HVERS HÉR</a:t>
            </a:r>
            <a:endParaRPr lang="pt-BR" sz="1900" spc="-10" dirty="0">
              <a:solidFill>
                <a:srgbClr val="004B7A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56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2507297" y="12"/>
            <a:ext cx="2545715" cy="3015615"/>
          </a:xfrm>
          <a:custGeom>
            <a:avLst/>
            <a:gdLst/>
            <a:ahLst/>
            <a:cxnLst/>
            <a:rect l="l" t="t" r="r" b="b"/>
            <a:pathLst>
              <a:path w="2545715" h="3015615">
                <a:moveTo>
                  <a:pt x="25400" y="0"/>
                </a:moveTo>
                <a:lnTo>
                  <a:pt x="0" y="0"/>
                </a:lnTo>
                <a:lnTo>
                  <a:pt x="0" y="3014992"/>
                </a:lnTo>
                <a:lnTo>
                  <a:pt x="25400" y="3014992"/>
                </a:lnTo>
                <a:lnTo>
                  <a:pt x="25400" y="0"/>
                </a:lnTo>
                <a:close/>
              </a:path>
              <a:path w="2545715" h="3015615">
                <a:moveTo>
                  <a:pt x="2545397" y="0"/>
                </a:moveTo>
                <a:lnTo>
                  <a:pt x="2519997" y="0"/>
                </a:lnTo>
                <a:lnTo>
                  <a:pt x="2519997" y="3014992"/>
                </a:lnTo>
                <a:lnTo>
                  <a:pt x="2545397" y="3014992"/>
                </a:lnTo>
                <a:lnTo>
                  <a:pt x="2545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155814C-9A73-F1F6-3449-C8C8725D01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6" b="34132"/>
          <a:stretch/>
        </p:blipFill>
        <p:spPr>
          <a:xfrm>
            <a:off x="0" y="0"/>
            <a:ext cx="7556500" cy="2976563"/>
          </a:xfr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70638FE9-9A6F-AC6D-F0CB-57E27E745F85}"/>
              </a:ext>
            </a:extLst>
          </p:cNvPr>
          <p:cNvSpPr txBox="1"/>
          <p:nvPr/>
        </p:nvSpPr>
        <p:spPr>
          <a:xfrm>
            <a:off x="519463" y="4626762"/>
            <a:ext cx="6423459" cy="282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175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UNDIRFYRIRSÖGN KEMUR HÉR, MIÐJUSETT OG STÆRÐ EFTIR PLÁSSI</a:t>
            </a:r>
            <a:endParaRPr sz="1750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18C8D8A-1FBC-AF01-615A-749831D0BE6B}"/>
              </a:ext>
            </a:extLst>
          </p:cNvPr>
          <p:cNvSpPr txBox="1"/>
          <p:nvPr/>
        </p:nvSpPr>
        <p:spPr>
          <a:xfrm>
            <a:off x="588759" y="5034902"/>
            <a:ext cx="6386195" cy="291104"/>
          </a:xfrm>
          <a:prstGeom prst="rect">
            <a:avLst/>
          </a:prstGeom>
          <a:solidFill>
            <a:srgbClr val="004B7A"/>
          </a:solidFill>
        </p:spPr>
        <p:txBody>
          <a:bodyPr vert="horz" wrap="square" lIns="0" tIns="29209" rIns="0" bIns="0" rtlCol="0">
            <a:spAutoFit/>
          </a:bodyPr>
          <a:lstStyle/>
          <a:p>
            <a:pPr marL="179070">
              <a:lnSpc>
                <a:spcPct val="100000"/>
              </a:lnSpc>
              <a:spcBef>
                <a:spcPts val="229"/>
              </a:spcBef>
              <a:tabLst>
                <a:tab pos="3406775" algn="l"/>
                <a:tab pos="3627754" algn="l"/>
                <a:tab pos="5074285" algn="l"/>
                <a:tab pos="5295265" algn="l"/>
              </a:tabLst>
            </a:pP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Miðvikudaginn</a:t>
            </a:r>
            <a:r>
              <a:rPr sz="1700" b="1" spc="10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14.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dirty="0" err="1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september</a:t>
            </a:r>
            <a:r>
              <a:rPr sz="1700" b="1" spc="105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202</a:t>
            </a:r>
            <a:r>
              <a:rPr lang="is-IS"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3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kl:</a:t>
            </a:r>
            <a:r>
              <a:rPr sz="1700" b="1" spc="8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13:00-</a:t>
            </a:r>
            <a:r>
              <a:rPr sz="1700" b="1" spc="-2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16:00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5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|</a:t>
            </a:r>
            <a:r>
              <a:rPr sz="1700" b="1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	</a:t>
            </a:r>
            <a:r>
              <a:rPr sz="1700" b="1" spc="-10" dirty="0">
                <a:solidFill>
                  <a:srgbClr val="FFFFFF"/>
                </a:solidFill>
                <a:latin typeface="Arial Narrow" panose="020B0606020202030204" pitchFamily="34" charset="0"/>
                <a:cs typeface="Formata Condensed"/>
              </a:rPr>
              <a:t>Hringsalur</a:t>
            </a:r>
            <a:endParaRPr sz="1700" b="1" dirty="0">
              <a:latin typeface="Arial Narrow" panose="020B0606020202030204" pitchFamily="34" charset="0"/>
              <a:cs typeface="Formata Condensed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F5F3D81-734B-0ABD-6DB2-272D574A7825}"/>
              </a:ext>
            </a:extLst>
          </p:cNvPr>
          <p:cNvSpPr txBox="1"/>
          <p:nvPr/>
        </p:nvSpPr>
        <p:spPr>
          <a:xfrm>
            <a:off x="576060" y="5575300"/>
            <a:ext cx="6388100" cy="4015843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1" spc="-10" dirty="0">
                <a:solidFill>
                  <a:srgbClr val="004B7A"/>
                </a:solidFill>
                <a:latin typeface="Arial Narrow" panose="020B0606020202030204" pitchFamily="34" charset="0"/>
                <a:cs typeface="Formata Condensed"/>
              </a:rPr>
              <a:t>Fyrirlesarar</a:t>
            </a:r>
            <a:endParaRPr sz="1400" b="1" dirty="0">
              <a:latin typeface="Arial Narrow" panose="020B0606020202030204" pitchFamily="34" charset="0"/>
              <a:cs typeface="Formata Condensed"/>
            </a:endParaRPr>
          </a:p>
          <a:p>
            <a:pPr marL="330835" marR="5080" indent="-217170">
              <a:lnSpc>
                <a:spcPts val="1500"/>
              </a:lnSpc>
              <a:spcBef>
                <a:spcPts val="345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ipsum dolor sit amet, consectetur adipiscing elit. Duis consectetur bibendum sapien ut rhoncus. Curabitur semper sit amet risus eget aliquam.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 consectetur adipiscing elit. Duis consectetur bibendum sapien ut rhoncus. Curabitur semper sit amet risus eget aliquam</a:t>
            </a:r>
            <a:r>
              <a:rPr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</a:t>
            </a:r>
            <a:endParaRPr sz="1400" dirty="0">
              <a:latin typeface="Arial Narrow" panose="020B0606020202030204" pitchFamily="34" charset="0"/>
              <a:cs typeface="Formata LightCondensed"/>
            </a:endParaRPr>
          </a:p>
          <a:p>
            <a:pPr marL="330835" indent="-217804">
              <a:lnSpc>
                <a:spcPts val="1590"/>
              </a:lnSpc>
              <a:spcBef>
                <a:spcPts val="790"/>
              </a:spcBef>
              <a:buFont typeface="Formata LightCondensed"/>
              <a:buChar char="•"/>
              <a:tabLst>
                <a:tab pos="330835" algn="l"/>
                <a:tab pos="331470" algn="l"/>
              </a:tabLst>
            </a:pPr>
            <a:r>
              <a:rPr lang="is-IS" sz="1400" b="1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Nafn fyrirlesara í bold</a:t>
            </a: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. Lorem, consectetur adipiscing elit. Duis consectetur bibendum sapien ut rhoncus. Curabitur semper sit amet risus eget aliquam.</a:t>
            </a:r>
            <a:endParaRPr lang="is-IS" sz="1400" dirty="0"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Lorem ipsum dolor sit amet, consectetur adipiscing elit. Duis consectetur bibendum sapien ut rhoncus. Curabitur semper sit amet risus eget aliquam.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 algn="ctr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r>
              <a:rPr lang="is-IS" sz="1400" b="1" spc="-10" dirty="0">
                <a:solidFill>
                  <a:srgbClr val="231F20"/>
                </a:solidFill>
                <a:latin typeface="Arial Narrow" panose="020B0606020202030204" pitchFamily="34" charset="0"/>
                <a:cs typeface="Formata LightCondensed"/>
              </a:rPr>
              <a:t>Allir velkomnir – léttar veitingar í boð.</a:t>
            </a: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spc="-10" dirty="0">
              <a:solidFill>
                <a:srgbClr val="231F20"/>
              </a:solidFill>
              <a:latin typeface="Arial Narrow" panose="020B0606020202030204" pitchFamily="34" charset="0"/>
              <a:cs typeface="Formata LightCondensed"/>
            </a:endParaRPr>
          </a:p>
          <a:p>
            <a:pPr marL="113665" marR="5080">
              <a:lnSpc>
                <a:spcPts val="1500"/>
              </a:lnSpc>
              <a:spcBef>
                <a:spcPts val="345"/>
              </a:spcBef>
              <a:tabLst>
                <a:tab pos="330835" algn="l"/>
                <a:tab pos="331470" algn="l"/>
              </a:tabLst>
            </a:pPr>
            <a:endParaRPr lang="is-IS" sz="1400" dirty="0">
              <a:latin typeface="Formata LightCondensed"/>
              <a:cs typeface="Formata LightCondensed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8A14A848-F68E-C1B0-CB0F-E817EB1A6A49}"/>
              </a:ext>
            </a:extLst>
          </p:cNvPr>
          <p:cNvSpPr/>
          <p:nvPr/>
        </p:nvSpPr>
        <p:spPr>
          <a:xfrm>
            <a:off x="576060" y="3685375"/>
            <a:ext cx="6386195" cy="0"/>
          </a:xfrm>
          <a:custGeom>
            <a:avLst/>
            <a:gdLst/>
            <a:ahLst/>
            <a:cxnLst/>
            <a:rect l="l" t="t" r="r" b="b"/>
            <a:pathLst>
              <a:path w="6386195">
                <a:moveTo>
                  <a:pt x="0" y="0"/>
                </a:moveTo>
                <a:lnTo>
                  <a:pt x="6385826" y="0"/>
                </a:lnTo>
              </a:path>
            </a:pathLst>
          </a:custGeom>
          <a:ln w="24688">
            <a:solidFill>
              <a:srgbClr val="004B7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5A85FE21-8F4A-76D5-25EE-C7D17F1EF32A}"/>
              </a:ext>
            </a:extLst>
          </p:cNvPr>
          <p:cNvSpPr txBox="1"/>
          <p:nvPr/>
        </p:nvSpPr>
        <p:spPr>
          <a:xfrm>
            <a:off x="519464" y="3685375"/>
            <a:ext cx="6455490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s-IS" sz="6500" b="1" spc="270" dirty="0">
                <a:solidFill>
                  <a:srgbClr val="004B7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AÐALFYRIRSÖGN</a:t>
            </a:r>
            <a:endParaRPr sz="65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7D8316C6-44C6-B7CF-7BBD-7F87E9E31117}"/>
              </a:ext>
            </a:extLst>
          </p:cNvPr>
          <p:cNvSpPr txBox="1">
            <a:spLocks/>
          </p:cNvSpPr>
          <p:nvPr/>
        </p:nvSpPr>
        <p:spPr>
          <a:xfrm>
            <a:off x="600742" y="3365500"/>
            <a:ext cx="6386194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MÁLÞING EÐA FYRIRLESTUR</a:t>
            </a:r>
            <a:r>
              <a:rPr lang="pt-BR" sz="1900" spc="16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Á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spc="45" dirty="0">
                <a:solidFill>
                  <a:srgbClr val="004B7A"/>
                </a:solidFill>
                <a:latin typeface="Arial Narrow" panose="020B0606020202030204" pitchFamily="34" charset="0"/>
              </a:rPr>
              <a:t>VEGUM</a:t>
            </a:r>
            <a:r>
              <a:rPr lang="pt-BR" sz="1900" spc="175" dirty="0">
                <a:solidFill>
                  <a:srgbClr val="004B7A"/>
                </a:solidFill>
                <a:latin typeface="Arial Narrow" panose="020B0606020202030204" pitchFamily="34" charset="0"/>
              </a:rPr>
              <a:t> </a:t>
            </a:r>
            <a:r>
              <a:rPr lang="pt-BR" sz="1900" dirty="0">
                <a:solidFill>
                  <a:srgbClr val="004B7A"/>
                </a:solidFill>
                <a:latin typeface="Arial Narrow" panose="020B0606020202030204" pitchFamily="34" charset="0"/>
              </a:rPr>
              <a:t>HVERS HÉR</a:t>
            </a:r>
            <a:endParaRPr lang="pt-BR" sz="1900" spc="-10" dirty="0">
              <a:solidFill>
                <a:srgbClr val="004B7A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423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3953</TotalTime>
  <Words>4300</Words>
  <Application>Microsoft Office PowerPoint</Application>
  <PresentationFormat>Custom</PresentationFormat>
  <Paragraphs>350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 Narrow</vt:lpstr>
      <vt:lpstr>Calibri</vt:lpstr>
      <vt:lpstr>Formata LightCondensed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Íris Jónsdóttir</cp:lastModifiedBy>
  <cp:revision>6</cp:revision>
  <dcterms:created xsi:type="dcterms:W3CDTF">2023-06-14T14:04:05Z</dcterms:created>
  <dcterms:modified xsi:type="dcterms:W3CDTF">2023-06-28T14:01:18Z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2023-06-14T00:00:00Z</vt:filetime>
  </property>
  <property fmtid="{D5CDD505-2E9C-101B-9397-08002B2CF9AE}" pid="3" name="Creator">
    <vt:lpwstr>Adobe InDesign 17.3 (Windows)</vt:lpwstr>
  </property>
  <property fmtid="{D5CDD505-2E9C-101B-9397-08002B2CF9AE}" pid="4" name="LastSaved">
    <vt:filetime>2023-06-14T00:00:00Z</vt:filetime>
  </property>
  <property fmtid="{D5CDD505-2E9C-101B-9397-08002B2CF9AE}" pid="5" name="Producer">
    <vt:lpwstr>Adobe PDF Library 16.0.7</vt:lpwstr>
  </property>
</Properties>
</file>