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5"/>
  </p:notesMasterIdLst>
  <p:handoutMasterIdLst>
    <p:handoutMasterId r:id="rId66"/>
  </p:handoutMasterIdLst>
  <p:sldIdLst>
    <p:sldId id="621" r:id="rId2"/>
    <p:sldId id="310" r:id="rId3"/>
    <p:sldId id="311" r:id="rId4"/>
    <p:sldId id="317" r:id="rId5"/>
    <p:sldId id="312" r:id="rId6"/>
    <p:sldId id="316" r:id="rId7"/>
    <p:sldId id="313" r:id="rId8"/>
    <p:sldId id="629" r:id="rId9"/>
    <p:sldId id="321" r:id="rId10"/>
    <p:sldId id="314" r:id="rId11"/>
    <p:sldId id="318" r:id="rId12"/>
    <p:sldId id="319" r:id="rId13"/>
    <p:sldId id="334" r:id="rId14"/>
    <p:sldId id="322" r:id="rId15"/>
    <p:sldId id="323" r:id="rId16"/>
    <p:sldId id="324" r:id="rId17"/>
    <p:sldId id="325" r:id="rId18"/>
    <p:sldId id="389" r:id="rId19"/>
    <p:sldId id="368" r:id="rId20"/>
    <p:sldId id="392" r:id="rId21"/>
    <p:sldId id="339" r:id="rId22"/>
    <p:sldId id="330" r:id="rId23"/>
    <p:sldId id="281" r:id="rId24"/>
    <p:sldId id="395" r:id="rId25"/>
    <p:sldId id="331" r:id="rId26"/>
    <p:sldId id="627" r:id="rId27"/>
    <p:sldId id="347" r:id="rId28"/>
    <p:sldId id="386" r:id="rId29"/>
    <p:sldId id="333" r:id="rId30"/>
    <p:sldId id="348" r:id="rId31"/>
    <p:sldId id="350" r:id="rId32"/>
    <p:sldId id="622" r:id="rId33"/>
    <p:sldId id="351" r:id="rId34"/>
    <p:sldId id="359" r:id="rId35"/>
    <p:sldId id="623" r:id="rId36"/>
    <p:sldId id="624" r:id="rId37"/>
    <p:sldId id="630" r:id="rId38"/>
    <p:sldId id="625" r:id="rId39"/>
    <p:sldId id="626" r:id="rId40"/>
    <p:sldId id="397" r:id="rId41"/>
    <p:sldId id="396" r:id="rId42"/>
    <p:sldId id="354" r:id="rId43"/>
    <p:sldId id="355" r:id="rId44"/>
    <p:sldId id="360" r:id="rId45"/>
    <p:sldId id="387" r:id="rId46"/>
    <p:sldId id="357" r:id="rId47"/>
    <p:sldId id="361" r:id="rId48"/>
    <p:sldId id="633" r:id="rId49"/>
    <p:sldId id="366" r:id="rId50"/>
    <p:sldId id="369" r:id="rId51"/>
    <p:sldId id="364" r:id="rId52"/>
    <p:sldId id="371" r:id="rId53"/>
    <p:sldId id="372" r:id="rId54"/>
    <p:sldId id="374" r:id="rId55"/>
    <p:sldId id="375" r:id="rId56"/>
    <p:sldId id="385" r:id="rId57"/>
    <p:sldId id="383" r:id="rId58"/>
    <p:sldId id="419" r:id="rId59"/>
    <p:sldId id="612" r:id="rId60"/>
    <p:sldId id="452" r:id="rId61"/>
    <p:sldId id="447" r:id="rId62"/>
    <p:sldId id="619" r:id="rId63"/>
    <p:sldId id="620" r:id="rId64"/>
  </p:sldIdLst>
  <p:sldSz cx="12192000" cy="6858000"/>
  <p:notesSz cx="9926638" cy="6797675"/>
  <p:custDataLst>
    <p:tags r:id="rId67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eorgia" pitchFamily="18" charset="0"/>
        <a:ea typeface="MS PGothic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eorgia" pitchFamily="18" charset="0"/>
        <a:ea typeface="MS PGothic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eorgia" pitchFamily="18" charset="0"/>
        <a:ea typeface="MS PGothic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eorgia" pitchFamily="18" charset="0"/>
        <a:ea typeface="MS PGothic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eorgia" pitchFamily="18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Georgia" pitchFamily="18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Georgia" pitchFamily="18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Georgia" pitchFamily="18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Georgia" pitchFamily="18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elisabeg" initials="e" lastIdx="4" clrIdx="0"/>
  <p:cmAuthor id="1" name="Lovísa Sigfúsdóttir" initials="LS" lastIdx="1" clrIdx="1">
    <p:extLst>
      <p:ext uri="{19B8F6BF-5375-455C-9EA6-DF929625EA0E}">
        <p15:presenceInfo xmlns:p15="http://schemas.microsoft.com/office/powerpoint/2012/main" userId="S::lovisas@landspitali.is::b41c4443-3cb6-4b7f-8001-e9a4dbbce24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F8F8"/>
    <a:srgbClr val="0033CC"/>
    <a:srgbClr val="FFFFFF"/>
    <a:srgbClr val="000000"/>
    <a:srgbClr val="BDB7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8D230F3-CF80-4859-8CE7-A43EE81993B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89" autoAdjust="0"/>
    <p:restoredTop sz="94660"/>
  </p:normalViewPr>
  <p:slideViewPr>
    <p:cSldViewPr snapToGrid="0">
      <p:cViewPr varScale="1">
        <p:scale>
          <a:sx n="68" d="100"/>
          <a:sy n="68" d="100"/>
        </p:scale>
        <p:origin x="90" y="81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3072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commentAuthors" Target="commentAuthors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gs" Target="tags/tag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A7C4EC3-5460-44B7-BDD6-4CB8E4B4E35A}" type="doc">
      <dgm:prSet loTypeId="urn:microsoft.com/office/officeart/2008/layout/LinedList" loCatId="list" qsTypeId="urn:microsoft.com/office/officeart/2005/8/quickstyle/simple1" qsCatId="simple" csTypeId="urn:microsoft.com/office/officeart/2005/8/colors/accent6_2" csCatId="accent6"/>
      <dgm:spPr/>
      <dgm:t>
        <a:bodyPr/>
        <a:lstStyle/>
        <a:p>
          <a:endParaRPr lang="en-US"/>
        </a:p>
      </dgm:t>
    </dgm:pt>
    <dgm:pt modelId="{1A861C2D-8DC0-4A0A-8365-FE878E4E728B}">
      <dgm:prSet/>
      <dgm:spPr/>
      <dgm:t>
        <a:bodyPr/>
        <a:lstStyle/>
        <a:p>
          <a:r>
            <a:rPr lang="en-US" dirty="0" err="1">
              <a:latin typeface="+mj-lt"/>
            </a:rPr>
            <a:t>Íslenska</a:t>
          </a:r>
          <a:r>
            <a:rPr lang="en-US" dirty="0">
              <a:latin typeface="+mj-lt"/>
            </a:rPr>
            <a:t> </a:t>
          </a:r>
          <a:r>
            <a:rPr lang="en-US" dirty="0" err="1">
              <a:latin typeface="+mj-lt"/>
            </a:rPr>
            <a:t>heilbrigðiskerfið</a:t>
          </a:r>
          <a:endParaRPr lang="en-US" dirty="0">
            <a:latin typeface="+mj-lt"/>
          </a:endParaRPr>
        </a:p>
      </dgm:t>
    </dgm:pt>
    <dgm:pt modelId="{CA1C83C9-2EB0-4996-BF64-6388F93CDD98}" type="parTrans" cxnId="{E6399614-DEFD-4920-BF88-EF0B15F588AE}">
      <dgm:prSet/>
      <dgm:spPr/>
      <dgm:t>
        <a:bodyPr/>
        <a:lstStyle/>
        <a:p>
          <a:endParaRPr lang="en-US"/>
        </a:p>
      </dgm:t>
    </dgm:pt>
    <dgm:pt modelId="{0A17E46E-FB37-43DF-9675-A2C250E08FFD}" type="sibTrans" cxnId="{E6399614-DEFD-4920-BF88-EF0B15F588AE}">
      <dgm:prSet/>
      <dgm:spPr/>
      <dgm:t>
        <a:bodyPr/>
        <a:lstStyle/>
        <a:p>
          <a:endParaRPr lang="en-US"/>
        </a:p>
      </dgm:t>
    </dgm:pt>
    <dgm:pt modelId="{59387D6A-6B81-4098-BB3C-76C7D3D9E392}">
      <dgm:prSet/>
      <dgm:spPr/>
      <dgm:t>
        <a:bodyPr/>
        <a:lstStyle/>
        <a:p>
          <a:r>
            <a:rPr lang="en-US" dirty="0" err="1">
              <a:latin typeface="+mj-lt"/>
            </a:rPr>
            <a:t>Stefna</a:t>
          </a:r>
          <a:r>
            <a:rPr lang="en-US" dirty="0">
              <a:latin typeface="+mj-lt"/>
            </a:rPr>
            <a:t> </a:t>
          </a:r>
          <a:r>
            <a:rPr lang="en-US" dirty="0" err="1">
              <a:latin typeface="+mj-lt"/>
            </a:rPr>
            <a:t>og</a:t>
          </a:r>
          <a:r>
            <a:rPr lang="en-US" dirty="0">
              <a:latin typeface="+mj-lt"/>
            </a:rPr>
            <a:t> </a:t>
          </a:r>
          <a:r>
            <a:rPr lang="en-US" dirty="0" err="1">
              <a:latin typeface="+mj-lt"/>
            </a:rPr>
            <a:t>skipulag</a:t>
          </a:r>
          <a:r>
            <a:rPr lang="en-US" dirty="0">
              <a:latin typeface="+mj-lt"/>
            </a:rPr>
            <a:t> </a:t>
          </a:r>
          <a:r>
            <a:rPr lang="en-US" dirty="0" err="1">
              <a:latin typeface="+mj-lt"/>
            </a:rPr>
            <a:t>Landspítala</a:t>
          </a:r>
          <a:r>
            <a:rPr lang="en-US" dirty="0">
              <a:latin typeface="+mj-lt"/>
            </a:rPr>
            <a:t>	</a:t>
          </a:r>
        </a:p>
      </dgm:t>
    </dgm:pt>
    <dgm:pt modelId="{77CDD1BF-A015-4F60-A943-860F92589B8F}" type="parTrans" cxnId="{D79D9147-B412-4E36-865F-E602FBFC7D77}">
      <dgm:prSet/>
      <dgm:spPr/>
      <dgm:t>
        <a:bodyPr/>
        <a:lstStyle/>
        <a:p>
          <a:endParaRPr lang="en-US"/>
        </a:p>
      </dgm:t>
    </dgm:pt>
    <dgm:pt modelId="{10A4563A-782F-4B80-8CB1-C75401EAC1C7}" type="sibTrans" cxnId="{D79D9147-B412-4E36-865F-E602FBFC7D77}">
      <dgm:prSet/>
      <dgm:spPr/>
      <dgm:t>
        <a:bodyPr/>
        <a:lstStyle/>
        <a:p>
          <a:endParaRPr lang="en-US"/>
        </a:p>
      </dgm:t>
    </dgm:pt>
    <dgm:pt modelId="{A21B6A18-25A0-4054-B19F-C15957A0506C}">
      <dgm:prSet/>
      <dgm:spPr/>
      <dgm:t>
        <a:bodyPr/>
        <a:lstStyle/>
        <a:p>
          <a:r>
            <a:rPr lang="en-US" dirty="0" err="1">
              <a:latin typeface="+mj-lt"/>
            </a:rPr>
            <a:t>Þjónusta</a:t>
          </a:r>
          <a:r>
            <a:rPr lang="en-US" dirty="0">
              <a:latin typeface="+mj-lt"/>
            </a:rPr>
            <a:t> </a:t>
          </a:r>
          <a:r>
            <a:rPr lang="en-US" dirty="0" err="1">
              <a:latin typeface="+mj-lt"/>
            </a:rPr>
            <a:t>við</a:t>
          </a:r>
          <a:r>
            <a:rPr lang="en-US" dirty="0">
              <a:latin typeface="+mj-lt"/>
            </a:rPr>
            <a:t> </a:t>
          </a:r>
          <a:r>
            <a:rPr lang="en-US" dirty="0" err="1">
              <a:latin typeface="+mj-lt"/>
            </a:rPr>
            <a:t>sjúklinga</a:t>
          </a:r>
          <a:r>
            <a:rPr lang="en-US" dirty="0">
              <a:latin typeface="+mj-lt"/>
            </a:rPr>
            <a:t>   		</a:t>
          </a:r>
        </a:p>
      </dgm:t>
    </dgm:pt>
    <dgm:pt modelId="{C7156B26-C0CB-4EDD-9AB0-AFD99F932EC1}" type="parTrans" cxnId="{B42E882A-A47F-4534-977C-A838D10253D3}">
      <dgm:prSet/>
      <dgm:spPr/>
      <dgm:t>
        <a:bodyPr/>
        <a:lstStyle/>
        <a:p>
          <a:endParaRPr lang="en-US"/>
        </a:p>
      </dgm:t>
    </dgm:pt>
    <dgm:pt modelId="{6C932867-2519-4605-BD6E-037E6D6C382F}" type="sibTrans" cxnId="{B42E882A-A47F-4534-977C-A838D10253D3}">
      <dgm:prSet/>
      <dgm:spPr/>
      <dgm:t>
        <a:bodyPr/>
        <a:lstStyle/>
        <a:p>
          <a:endParaRPr lang="en-US"/>
        </a:p>
      </dgm:t>
    </dgm:pt>
    <dgm:pt modelId="{25CE22F2-09F7-40E0-B5AE-210FB9160171}">
      <dgm:prSet/>
      <dgm:spPr/>
      <dgm:t>
        <a:bodyPr/>
        <a:lstStyle/>
        <a:p>
          <a:r>
            <a:rPr lang="en-US" dirty="0" err="1">
              <a:latin typeface="+mj-lt"/>
            </a:rPr>
            <a:t>Rekstur</a:t>
          </a:r>
          <a:r>
            <a:rPr lang="en-US" dirty="0">
              <a:latin typeface="+mj-lt"/>
            </a:rPr>
            <a:t>	</a:t>
          </a:r>
          <a:r>
            <a:rPr lang="en-US" dirty="0"/>
            <a:t>	</a:t>
          </a:r>
        </a:p>
      </dgm:t>
    </dgm:pt>
    <dgm:pt modelId="{5461D319-8141-4105-95BA-E47C4B29405D}" type="parTrans" cxnId="{A95843C2-AC73-4D70-B870-83DE44355569}">
      <dgm:prSet/>
      <dgm:spPr/>
      <dgm:t>
        <a:bodyPr/>
        <a:lstStyle/>
        <a:p>
          <a:endParaRPr lang="en-US"/>
        </a:p>
      </dgm:t>
    </dgm:pt>
    <dgm:pt modelId="{BFAA7F4B-8E47-41D5-8F93-9A10B195811D}" type="sibTrans" cxnId="{A95843C2-AC73-4D70-B870-83DE44355569}">
      <dgm:prSet/>
      <dgm:spPr/>
      <dgm:t>
        <a:bodyPr/>
        <a:lstStyle/>
        <a:p>
          <a:endParaRPr lang="en-US"/>
        </a:p>
      </dgm:t>
    </dgm:pt>
    <dgm:pt modelId="{6D71F097-324A-4481-B608-53187273A760}">
      <dgm:prSet/>
      <dgm:spPr/>
      <dgm:t>
        <a:bodyPr/>
        <a:lstStyle/>
        <a:p>
          <a:r>
            <a:rPr lang="en-US" dirty="0" err="1">
              <a:latin typeface="+mj-lt"/>
            </a:rPr>
            <a:t>Mannauður</a:t>
          </a:r>
          <a:r>
            <a:rPr lang="en-US" dirty="0">
              <a:latin typeface="+mj-lt"/>
            </a:rPr>
            <a:t>  	</a:t>
          </a:r>
          <a:r>
            <a:rPr lang="en-US" dirty="0"/>
            <a:t>	</a:t>
          </a:r>
        </a:p>
      </dgm:t>
    </dgm:pt>
    <dgm:pt modelId="{944CE64F-B173-4699-9B6F-750D529DFCC4}" type="parTrans" cxnId="{777E9A37-428D-4EDC-90FB-1F6CDACB7F58}">
      <dgm:prSet/>
      <dgm:spPr/>
      <dgm:t>
        <a:bodyPr/>
        <a:lstStyle/>
        <a:p>
          <a:endParaRPr lang="en-US"/>
        </a:p>
      </dgm:t>
    </dgm:pt>
    <dgm:pt modelId="{0E9E5C01-1CC9-440E-A18C-F477A276EF6F}" type="sibTrans" cxnId="{777E9A37-428D-4EDC-90FB-1F6CDACB7F58}">
      <dgm:prSet/>
      <dgm:spPr/>
      <dgm:t>
        <a:bodyPr/>
        <a:lstStyle/>
        <a:p>
          <a:endParaRPr lang="en-US"/>
        </a:p>
      </dgm:t>
    </dgm:pt>
    <dgm:pt modelId="{45C34073-9D31-4023-B22B-6A4B7DC11CE4}">
      <dgm:prSet/>
      <dgm:spPr/>
      <dgm:t>
        <a:bodyPr/>
        <a:lstStyle/>
        <a:p>
          <a:r>
            <a:rPr lang="en-US" dirty="0" err="1">
              <a:latin typeface="+mj-lt"/>
            </a:rPr>
            <a:t>Menntun</a:t>
          </a:r>
          <a:r>
            <a:rPr lang="en-US" dirty="0">
              <a:latin typeface="+mj-lt"/>
            </a:rPr>
            <a:t> </a:t>
          </a:r>
          <a:r>
            <a:rPr lang="en-US" dirty="0" err="1">
              <a:latin typeface="+mj-lt"/>
            </a:rPr>
            <a:t>og</a:t>
          </a:r>
          <a:r>
            <a:rPr lang="en-US" dirty="0">
              <a:latin typeface="+mj-lt"/>
            </a:rPr>
            <a:t> </a:t>
          </a:r>
          <a:r>
            <a:rPr lang="en-US" dirty="0" err="1">
              <a:latin typeface="+mj-lt"/>
            </a:rPr>
            <a:t>vísindi</a:t>
          </a:r>
          <a:r>
            <a:rPr lang="en-US" dirty="0">
              <a:latin typeface="+mj-lt"/>
            </a:rPr>
            <a:t> </a:t>
          </a:r>
          <a:r>
            <a:rPr lang="en-US" dirty="0"/>
            <a:t>	</a:t>
          </a:r>
        </a:p>
      </dgm:t>
    </dgm:pt>
    <dgm:pt modelId="{5A91455E-D8EB-4C29-86A8-8C98205FE24C}" type="parTrans" cxnId="{78ACE10A-517A-450C-98F1-D750DB2566EB}">
      <dgm:prSet/>
      <dgm:spPr/>
      <dgm:t>
        <a:bodyPr/>
        <a:lstStyle/>
        <a:p>
          <a:endParaRPr lang="en-US"/>
        </a:p>
      </dgm:t>
    </dgm:pt>
    <dgm:pt modelId="{F5B9EBF7-1E33-459C-AFEA-CBB4E4D598BA}" type="sibTrans" cxnId="{78ACE10A-517A-450C-98F1-D750DB2566EB}">
      <dgm:prSet/>
      <dgm:spPr/>
      <dgm:t>
        <a:bodyPr/>
        <a:lstStyle/>
        <a:p>
          <a:endParaRPr lang="en-US"/>
        </a:p>
      </dgm:t>
    </dgm:pt>
    <dgm:pt modelId="{94383D07-DA3F-4A04-94E9-6ABBD776ADCD}">
      <dgm:prSet/>
      <dgm:spPr/>
      <dgm:t>
        <a:bodyPr/>
        <a:lstStyle/>
        <a:p>
          <a:r>
            <a:rPr lang="en-US" dirty="0" err="1">
              <a:latin typeface="+mj-lt"/>
            </a:rPr>
            <a:t>Nokkrir</a:t>
          </a:r>
          <a:r>
            <a:rPr lang="en-US" dirty="0">
              <a:latin typeface="+mj-lt"/>
            </a:rPr>
            <a:t> </a:t>
          </a:r>
          <a:r>
            <a:rPr lang="en-US" dirty="0" err="1">
              <a:latin typeface="+mj-lt"/>
            </a:rPr>
            <a:t>áfangar</a:t>
          </a:r>
          <a:r>
            <a:rPr lang="en-US" dirty="0">
              <a:latin typeface="+mj-lt"/>
            </a:rPr>
            <a:t> </a:t>
          </a:r>
          <a:r>
            <a:rPr lang="en-US" dirty="0" err="1">
              <a:latin typeface="+mj-lt"/>
            </a:rPr>
            <a:t>úr</a:t>
          </a:r>
          <a:r>
            <a:rPr lang="en-US" dirty="0">
              <a:latin typeface="+mj-lt"/>
            </a:rPr>
            <a:t> </a:t>
          </a:r>
          <a:r>
            <a:rPr lang="en-US" dirty="0" err="1">
              <a:latin typeface="+mj-lt"/>
            </a:rPr>
            <a:t>sögu</a:t>
          </a:r>
          <a:r>
            <a:rPr lang="en-US" dirty="0">
              <a:latin typeface="+mj-lt"/>
            </a:rPr>
            <a:t> </a:t>
          </a:r>
          <a:r>
            <a:rPr lang="en-US" dirty="0" err="1">
              <a:latin typeface="+mj-lt"/>
            </a:rPr>
            <a:t>Landspítala</a:t>
          </a:r>
          <a:r>
            <a:rPr lang="en-US" dirty="0"/>
            <a:t>	</a:t>
          </a:r>
        </a:p>
      </dgm:t>
    </dgm:pt>
    <dgm:pt modelId="{CCA8CC4B-B0C6-478F-958F-31F7B8B53EF4}" type="parTrans" cxnId="{000A86D6-E74E-4B2A-B5C5-F8EFD4197920}">
      <dgm:prSet/>
      <dgm:spPr/>
      <dgm:t>
        <a:bodyPr/>
        <a:lstStyle/>
        <a:p>
          <a:endParaRPr lang="en-US"/>
        </a:p>
      </dgm:t>
    </dgm:pt>
    <dgm:pt modelId="{FDF361F2-5990-4217-BE30-82B3368958A4}" type="sibTrans" cxnId="{000A86D6-E74E-4B2A-B5C5-F8EFD4197920}">
      <dgm:prSet/>
      <dgm:spPr/>
      <dgm:t>
        <a:bodyPr/>
        <a:lstStyle/>
        <a:p>
          <a:endParaRPr lang="en-US"/>
        </a:p>
      </dgm:t>
    </dgm:pt>
    <dgm:pt modelId="{6787ABAD-1111-4F83-90A9-229C45558AC3}">
      <dgm:prSet/>
      <dgm:spPr/>
      <dgm:t>
        <a:bodyPr/>
        <a:lstStyle/>
        <a:p>
          <a:r>
            <a:rPr lang="en-US" dirty="0" err="1">
              <a:latin typeface="+mj-lt"/>
            </a:rPr>
            <a:t>Nýbyggingar</a:t>
          </a:r>
          <a:r>
            <a:rPr lang="en-US" dirty="0">
              <a:latin typeface="+mj-lt"/>
            </a:rPr>
            <a:t> </a:t>
          </a:r>
          <a:r>
            <a:rPr lang="en-US" dirty="0" err="1">
              <a:latin typeface="+mj-lt"/>
            </a:rPr>
            <a:t>við</a:t>
          </a:r>
          <a:r>
            <a:rPr lang="en-US" dirty="0">
              <a:latin typeface="+mj-lt"/>
            </a:rPr>
            <a:t> </a:t>
          </a:r>
          <a:r>
            <a:rPr lang="en-US" dirty="0" err="1">
              <a:latin typeface="+mj-lt"/>
            </a:rPr>
            <a:t>Landspítala</a:t>
          </a:r>
          <a:r>
            <a:rPr lang="en-US" dirty="0">
              <a:latin typeface="+mj-lt"/>
            </a:rPr>
            <a:t>  	</a:t>
          </a:r>
        </a:p>
      </dgm:t>
    </dgm:pt>
    <dgm:pt modelId="{A182BB25-E2F9-4CD9-92F1-53CAADA34F40}" type="parTrans" cxnId="{E141BB9E-6A60-4C0C-9896-F569A43AB889}">
      <dgm:prSet/>
      <dgm:spPr/>
      <dgm:t>
        <a:bodyPr/>
        <a:lstStyle/>
        <a:p>
          <a:endParaRPr lang="en-US"/>
        </a:p>
      </dgm:t>
    </dgm:pt>
    <dgm:pt modelId="{CDF810D0-8A9D-41C4-A8CA-80F9399AF83E}" type="sibTrans" cxnId="{E141BB9E-6A60-4C0C-9896-F569A43AB889}">
      <dgm:prSet/>
      <dgm:spPr/>
      <dgm:t>
        <a:bodyPr/>
        <a:lstStyle/>
        <a:p>
          <a:endParaRPr lang="en-US"/>
        </a:p>
      </dgm:t>
    </dgm:pt>
    <dgm:pt modelId="{15A22DB9-E089-4F72-B4F4-9B5DC124A653}" type="pres">
      <dgm:prSet presAssocID="{1A7C4EC3-5460-44B7-BDD6-4CB8E4B4E35A}" presName="vert0" presStyleCnt="0">
        <dgm:presLayoutVars>
          <dgm:dir/>
          <dgm:animOne val="branch"/>
          <dgm:animLvl val="lvl"/>
        </dgm:presLayoutVars>
      </dgm:prSet>
      <dgm:spPr/>
    </dgm:pt>
    <dgm:pt modelId="{8BF3B5C9-0086-4F75-A3DA-310C47CAC5CA}" type="pres">
      <dgm:prSet presAssocID="{1A861C2D-8DC0-4A0A-8365-FE878E4E728B}" presName="thickLine" presStyleLbl="alignNode1" presStyleIdx="0" presStyleCnt="8"/>
      <dgm:spPr/>
    </dgm:pt>
    <dgm:pt modelId="{500CAD5A-ED3E-426B-85F1-039031A15C5E}" type="pres">
      <dgm:prSet presAssocID="{1A861C2D-8DC0-4A0A-8365-FE878E4E728B}" presName="horz1" presStyleCnt="0"/>
      <dgm:spPr/>
    </dgm:pt>
    <dgm:pt modelId="{5DBB622B-C89B-44CA-AA22-3121A2A5968F}" type="pres">
      <dgm:prSet presAssocID="{1A861C2D-8DC0-4A0A-8365-FE878E4E728B}" presName="tx1" presStyleLbl="revTx" presStyleIdx="0" presStyleCnt="8"/>
      <dgm:spPr/>
    </dgm:pt>
    <dgm:pt modelId="{1960CEBC-E7BF-4EF4-995E-24ECE9081BC9}" type="pres">
      <dgm:prSet presAssocID="{1A861C2D-8DC0-4A0A-8365-FE878E4E728B}" presName="vert1" presStyleCnt="0"/>
      <dgm:spPr/>
    </dgm:pt>
    <dgm:pt modelId="{4BF9EB7A-B516-436F-94CC-F8E36BB12A7F}" type="pres">
      <dgm:prSet presAssocID="{59387D6A-6B81-4098-BB3C-76C7D3D9E392}" presName="thickLine" presStyleLbl="alignNode1" presStyleIdx="1" presStyleCnt="8"/>
      <dgm:spPr/>
    </dgm:pt>
    <dgm:pt modelId="{DB7B65BE-5EC3-42F1-AA49-183F381337F8}" type="pres">
      <dgm:prSet presAssocID="{59387D6A-6B81-4098-BB3C-76C7D3D9E392}" presName="horz1" presStyleCnt="0"/>
      <dgm:spPr/>
    </dgm:pt>
    <dgm:pt modelId="{44D516C3-C930-4E29-B1CE-6AF722DF75EE}" type="pres">
      <dgm:prSet presAssocID="{59387D6A-6B81-4098-BB3C-76C7D3D9E392}" presName="tx1" presStyleLbl="revTx" presStyleIdx="1" presStyleCnt="8"/>
      <dgm:spPr/>
    </dgm:pt>
    <dgm:pt modelId="{DD510435-F1FB-4CEE-A0D3-457D125E1505}" type="pres">
      <dgm:prSet presAssocID="{59387D6A-6B81-4098-BB3C-76C7D3D9E392}" presName="vert1" presStyleCnt="0"/>
      <dgm:spPr/>
    </dgm:pt>
    <dgm:pt modelId="{3254454B-12BC-4ADF-B01F-D4B06F8929BD}" type="pres">
      <dgm:prSet presAssocID="{A21B6A18-25A0-4054-B19F-C15957A0506C}" presName="thickLine" presStyleLbl="alignNode1" presStyleIdx="2" presStyleCnt="8"/>
      <dgm:spPr/>
    </dgm:pt>
    <dgm:pt modelId="{79AE5338-9232-4659-8FB8-79E5B783E794}" type="pres">
      <dgm:prSet presAssocID="{A21B6A18-25A0-4054-B19F-C15957A0506C}" presName="horz1" presStyleCnt="0"/>
      <dgm:spPr/>
    </dgm:pt>
    <dgm:pt modelId="{B735F2F8-69E3-4926-A27C-86A12DBCF9E7}" type="pres">
      <dgm:prSet presAssocID="{A21B6A18-25A0-4054-B19F-C15957A0506C}" presName="tx1" presStyleLbl="revTx" presStyleIdx="2" presStyleCnt="8"/>
      <dgm:spPr/>
    </dgm:pt>
    <dgm:pt modelId="{1180972C-4635-434A-BA93-A39164BE8188}" type="pres">
      <dgm:prSet presAssocID="{A21B6A18-25A0-4054-B19F-C15957A0506C}" presName="vert1" presStyleCnt="0"/>
      <dgm:spPr/>
    </dgm:pt>
    <dgm:pt modelId="{343E1D47-AF26-441F-9950-1DE4A8D9FDAD}" type="pres">
      <dgm:prSet presAssocID="{25CE22F2-09F7-40E0-B5AE-210FB9160171}" presName="thickLine" presStyleLbl="alignNode1" presStyleIdx="3" presStyleCnt="8"/>
      <dgm:spPr/>
    </dgm:pt>
    <dgm:pt modelId="{E96EE57B-9A52-4F18-B9E5-EC3FC1F1DE8C}" type="pres">
      <dgm:prSet presAssocID="{25CE22F2-09F7-40E0-B5AE-210FB9160171}" presName="horz1" presStyleCnt="0"/>
      <dgm:spPr/>
    </dgm:pt>
    <dgm:pt modelId="{A134AED1-2FBB-450C-85B8-47B9F5D0F085}" type="pres">
      <dgm:prSet presAssocID="{25CE22F2-09F7-40E0-B5AE-210FB9160171}" presName="tx1" presStyleLbl="revTx" presStyleIdx="3" presStyleCnt="8"/>
      <dgm:spPr/>
    </dgm:pt>
    <dgm:pt modelId="{2DB2D961-15A2-4C44-9DF2-9696316D433B}" type="pres">
      <dgm:prSet presAssocID="{25CE22F2-09F7-40E0-B5AE-210FB9160171}" presName="vert1" presStyleCnt="0"/>
      <dgm:spPr/>
    </dgm:pt>
    <dgm:pt modelId="{2C39989D-0237-4B6D-A64C-A42928946093}" type="pres">
      <dgm:prSet presAssocID="{6D71F097-324A-4481-B608-53187273A760}" presName="thickLine" presStyleLbl="alignNode1" presStyleIdx="4" presStyleCnt="8"/>
      <dgm:spPr/>
    </dgm:pt>
    <dgm:pt modelId="{8A9BC2AB-312B-4892-93B9-2A8873027420}" type="pres">
      <dgm:prSet presAssocID="{6D71F097-324A-4481-B608-53187273A760}" presName="horz1" presStyleCnt="0"/>
      <dgm:spPr/>
    </dgm:pt>
    <dgm:pt modelId="{95537A22-17B2-43E0-AF86-D42D5A20F000}" type="pres">
      <dgm:prSet presAssocID="{6D71F097-324A-4481-B608-53187273A760}" presName="tx1" presStyleLbl="revTx" presStyleIdx="4" presStyleCnt="8"/>
      <dgm:spPr/>
    </dgm:pt>
    <dgm:pt modelId="{C5F26C6D-6448-4FAD-9CE1-9FE2446F9491}" type="pres">
      <dgm:prSet presAssocID="{6D71F097-324A-4481-B608-53187273A760}" presName="vert1" presStyleCnt="0"/>
      <dgm:spPr/>
    </dgm:pt>
    <dgm:pt modelId="{8231F7F8-4877-4799-AD10-D43EF0B05655}" type="pres">
      <dgm:prSet presAssocID="{45C34073-9D31-4023-B22B-6A4B7DC11CE4}" presName="thickLine" presStyleLbl="alignNode1" presStyleIdx="5" presStyleCnt="8"/>
      <dgm:spPr/>
    </dgm:pt>
    <dgm:pt modelId="{2B8D36B2-8745-4D32-AAFE-3A0DCA68DBB8}" type="pres">
      <dgm:prSet presAssocID="{45C34073-9D31-4023-B22B-6A4B7DC11CE4}" presName="horz1" presStyleCnt="0"/>
      <dgm:spPr/>
    </dgm:pt>
    <dgm:pt modelId="{2D30A41C-3ED4-400C-833D-AC90F4D39AD1}" type="pres">
      <dgm:prSet presAssocID="{45C34073-9D31-4023-B22B-6A4B7DC11CE4}" presName="tx1" presStyleLbl="revTx" presStyleIdx="5" presStyleCnt="8"/>
      <dgm:spPr/>
    </dgm:pt>
    <dgm:pt modelId="{456E0F61-378D-4CD9-852A-90D7C8795A03}" type="pres">
      <dgm:prSet presAssocID="{45C34073-9D31-4023-B22B-6A4B7DC11CE4}" presName="vert1" presStyleCnt="0"/>
      <dgm:spPr/>
    </dgm:pt>
    <dgm:pt modelId="{A5F5FD77-0538-4CEE-968A-C429758A777B}" type="pres">
      <dgm:prSet presAssocID="{94383D07-DA3F-4A04-94E9-6ABBD776ADCD}" presName="thickLine" presStyleLbl="alignNode1" presStyleIdx="6" presStyleCnt="8"/>
      <dgm:spPr/>
    </dgm:pt>
    <dgm:pt modelId="{CF0FEF8C-0424-4916-8285-36D8D66FE3AF}" type="pres">
      <dgm:prSet presAssocID="{94383D07-DA3F-4A04-94E9-6ABBD776ADCD}" presName="horz1" presStyleCnt="0"/>
      <dgm:spPr/>
    </dgm:pt>
    <dgm:pt modelId="{9A32B85C-A683-4616-9170-B23BFCCC24E1}" type="pres">
      <dgm:prSet presAssocID="{94383D07-DA3F-4A04-94E9-6ABBD776ADCD}" presName="tx1" presStyleLbl="revTx" presStyleIdx="6" presStyleCnt="8"/>
      <dgm:spPr/>
    </dgm:pt>
    <dgm:pt modelId="{2BF4E850-5B25-442E-89E1-7550DCA3A30D}" type="pres">
      <dgm:prSet presAssocID="{94383D07-DA3F-4A04-94E9-6ABBD776ADCD}" presName="vert1" presStyleCnt="0"/>
      <dgm:spPr/>
    </dgm:pt>
    <dgm:pt modelId="{C66F8921-845F-4787-A3CC-453ADD145086}" type="pres">
      <dgm:prSet presAssocID="{6787ABAD-1111-4F83-90A9-229C45558AC3}" presName="thickLine" presStyleLbl="alignNode1" presStyleIdx="7" presStyleCnt="8"/>
      <dgm:spPr/>
    </dgm:pt>
    <dgm:pt modelId="{B02F7DAE-0094-4535-BEB9-001F5C526108}" type="pres">
      <dgm:prSet presAssocID="{6787ABAD-1111-4F83-90A9-229C45558AC3}" presName="horz1" presStyleCnt="0"/>
      <dgm:spPr/>
    </dgm:pt>
    <dgm:pt modelId="{416E1262-EBEA-44D9-8077-5EDA79C58F48}" type="pres">
      <dgm:prSet presAssocID="{6787ABAD-1111-4F83-90A9-229C45558AC3}" presName="tx1" presStyleLbl="revTx" presStyleIdx="7" presStyleCnt="8"/>
      <dgm:spPr/>
    </dgm:pt>
    <dgm:pt modelId="{DCD0B5C7-1779-4CEB-8E94-05750A6E4CB4}" type="pres">
      <dgm:prSet presAssocID="{6787ABAD-1111-4F83-90A9-229C45558AC3}" presName="vert1" presStyleCnt="0"/>
      <dgm:spPr/>
    </dgm:pt>
  </dgm:ptLst>
  <dgm:cxnLst>
    <dgm:cxn modelId="{FDE00007-BCF7-4677-8B95-5B4957D58E19}" type="presOf" srcId="{59387D6A-6B81-4098-BB3C-76C7D3D9E392}" destId="{44D516C3-C930-4E29-B1CE-6AF722DF75EE}" srcOrd="0" destOrd="0" presId="urn:microsoft.com/office/officeart/2008/layout/LinedList"/>
    <dgm:cxn modelId="{78ACE10A-517A-450C-98F1-D750DB2566EB}" srcId="{1A7C4EC3-5460-44B7-BDD6-4CB8E4B4E35A}" destId="{45C34073-9D31-4023-B22B-6A4B7DC11CE4}" srcOrd="5" destOrd="0" parTransId="{5A91455E-D8EB-4C29-86A8-8C98205FE24C}" sibTransId="{F5B9EBF7-1E33-459C-AFEA-CBB4E4D598BA}"/>
    <dgm:cxn modelId="{E6399614-DEFD-4920-BF88-EF0B15F588AE}" srcId="{1A7C4EC3-5460-44B7-BDD6-4CB8E4B4E35A}" destId="{1A861C2D-8DC0-4A0A-8365-FE878E4E728B}" srcOrd="0" destOrd="0" parTransId="{CA1C83C9-2EB0-4996-BF64-6388F93CDD98}" sibTransId="{0A17E46E-FB37-43DF-9675-A2C250E08FFD}"/>
    <dgm:cxn modelId="{B42E882A-A47F-4534-977C-A838D10253D3}" srcId="{1A7C4EC3-5460-44B7-BDD6-4CB8E4B4E35A}" destId="{A21B6A18-25A0-4054-B19F-C15957A0506C}" srcOrd="2" destOrd="0" parTransId="{C7156B26-C0CB-4EDD-9AB0-AFD99F932EC1}" sibTransId="{6C932867-2519-4605-BD6E-037E6D6C382F}"/>
    <dgm:cxn modelId="{777E9A37-428D-4EDC-90FB-1F6CDACB7F58}" srcId="{1A7C4EC3-5460-44B7-BDD6-4CB8E4B4E35A}" destId="{6D71F097-324A-4481-B608-53187273A760}" srcOrd="4" destOrd="0" parTransId="{944CE64F-B173-4699-9B6F-750D529DFCC4}" sibTransId="{0E9E5C01-1CC9-440E-A18C-F477A276EF6F}"/>
    <dgm:cxn modelId="{74AF2462-3B3E-4FA9-9917-7C973F15DBEB}" type="presOf" srcId="{94383D07-DA3F-4A04-94E9-6ABBD776ADCD}" destId="{9A32B85C-A683-4616-9170-B23BFCCC24E1}" srcOrd="0" destOrd="0" presId="urn:microsoft.com/office/officeart/2008/layout/LinedList"/>
    <dgm:cxn modelId="{88FAAC65-5310-45B2-9F62-4AAA1BC26BE9}" type="presOf" srcId="{25CE22F2-09F7-40E0-B5AE-210FB9160171}" destId="{A134AED1-2FBB-450C-85B8-47B9F5D0F085}" srcOrd="0" destOrd="0" presId="urn:microsoft.com/office/officeart/2008/layout/LinedList"/>
    <dgm:cxn modelId="{D79D9147-B412-4E36-865F-E602FBFC7D77}" srcId="{1A7C4EC3-5460-44B7-BDD6-4CB8E4B4E35A}" destId="{59387D6A-6B81-4098-BB3C-76C7D3D9E392}" srcOrd="1" destOrd="0" parTransId="{77CDD1BF-A015-4F60-A943-860F92589B8F}" sibTransId="{10A4563A-782F-4B80-8CB1-C75401EAC1C7}"/>
    <dgm:cxn modelId="{3AFC6A72-2591-4C84-9F6C-32D72314C866}" type="presOf" srcId="{1A861C2D-8DC0-4A0A-8365-FE878E4E728B}" destId="{5DBB622B-C89B-44CA-AA22-3121A2A5968F}" srcOrd="0" destOrd="0" presId="urn:microsoft.com/office/officeart/2008/layout/LinedList"/>
    <dgm:cxn modelId="{458FA553-43F6-450B-A059-A9FB7B62E1F8}" type="presOf" srcId="{6787ABAD-1111-4F83-90A9-229C45558AC3}" destId="{416E1262-EBEA-44D9-8077-5EDA79C58F48}" srcOrd="0" destOrd="0" presId="urn:microsoft.com/office/officeart/2008/layout/LinedList"/>
    <dgm:cxn modelId="{AE44B380-7354-4A7D-9ACE-382662C893B0}" type="presOf" srcId="{A21B6A18-25A0-4054-B19F-C15957A0506C}" destId="{B735F2F8-69E3-4926-A27C-86A12DBCF9E7}" srcOrd="0" destOrd="0" presId="urn:microsoft.com/office/officeart/2008/layout/LinedList"/>
    <dgm:cxn modelId="{3C1EA38A-9F81-44BD-92B8-1C61C60BB442}" type="presOf" srcId="{45C34073-9D31-4023-B22B-6A4B7DC11CE4}" destId="{2D30A41C-3ED4-400C-833D-AC90F4D39AD1}" srcOrd="0" destOrd="0" presId="urn:microsoft.com/office/officeart/2008/layout/LinedList"/>
    <dgm:cxn modelId="{C7FAEA98-86A7-4302-8762-818A2DC2F1A1}" type="presOf" srcId="{1A7C4EC3-5460-44B7-BDD6-4CB8E4B4E35A}" destId="{15A22DB9-E089-4F72-B4F4-9B5DC124A653}" srcOrd="0" destOrd="0" presId="urn:microsoft.com/office/officeart/2008/layout/LinedList"/>
    <dgm:cxn modelId="{E141BB9E-6A60-4C0C-9896-F569A43AB889}" srcId="{1A7C4EC3-5460-44B7-BDD6-4CB8E4B4E35A}" destId="{6787ABAD-1111-4F83-90A9-229C45558AC3}" srcOrd="7" destOrd="0" parTransId="{A182BB25-E2F9-4CD9-92F1-53CAADA34F40}" sibTransId="{CDF810D0-8A9D-41C4-A8CA-80F9399AF83E}"/>
    <dgm:cxn modelId="{A95843C2-AC73-4D70-B870-83DE44355569}" srcId="{1A7C4EC3-5460-44B7-BDD6-4CB8E4B4E35A}" destId="{25CE22F2-09F7-40E0-B5AE-210FB9160171}" srcOrd="3" destOrd="0" parTransId="{5461D319-8141-4105-95BA-E47C4B29405D}" sibTransId="{BFAA7F4B-8E47-41D5-8F93-9A10B195811D}"/>
    <dgm:cxn modelId="{000A86D6-E74E-4B2A-B5C5-F8EFD4197920}" srcId="{1A7C4EC3-5460-44B7-BDD6-4CB8E4B4E35A}" destId="{94383D07-DA3F-4A04-94E9-6ABBD776ADCD}" srcOrd="6" destOrd="0" parTransId="{CCA8CC4B-B0C6-478F-958F-31F7B8B53EF4}" sibTransId="{FDF361F2-5990-4217-BE30-82B3368958A4}"/>
    <dgm:cxn modelId="{1D8591E8-694E-4BB1-9333-2C4999B360DB}" type="presOf" srcId="{6D71F097-324A-4481-B608-53187273A760}" destId="{95537A22-17B2-43E0-AF86-D42D5A20F000}" srcOrd="0" destOrd="0" presId="urn:microsoft.com/office/officeart/2008/layout/LinedList"/>
    <dgm:cxn modelId="{969AE454-48E2-4F5D-992C-B9EEE01DB612}" type="presParOf" srcId="{15A22DB9-E089-4F72-B4F4-9B5DC124A653}" destId="{8BF3B5C9-0086-4F75-A3DA-310C47CAC5CA}" srcOrd="0" destOrd="0" presId="urn:microsoft.com/office/officeart/2008/layout/LinedList"/>
    <dgm:cxn modelId="{DB07D0FC-083A-4DC0-A16D-FA53D576268A}" type="presParOf" srcId="{15A22DB9-E089-4F72-B4F4-9B5DC124A653}" destId="{500CAD5A-ED3E-426B-85F1-039031A15C5E}" srcOrd="1" destOrd="0" presId="urn:microsoft.com/office/officeart/2008/layout/LinedList"/>
    <dgm:cxn modelId="{134AAE4A-2E06-45AE-980E-445BA25EAFD2}" type="presParOf" srcId="{500CAD5A-ED3E-426B-85F1-039031A15C5E}" destId="{5DBB622B-C89B-44CA-AA22-3121A2A5968F}" srcOrd="0" destOrd="0" presId="urn:microsoft.com/office/officeart/2008/layout/LinedList"/>
    <dgm:cxn modelId="{C2A88053-08BD-401D-8CBE-19C69214306C}" type="presParOf" srcId="{500CAD5A-ED3E-426B-85F1-039031A15C5E}" destId="{1960CEBC-E7BF-4EF4-995E-24ECE9081BC9}" srcOrd="1" destOrd="0" presId="urn:microsoft.com/office/officeart/2008/layout/LinedList"/>
    <dgm:cxn modelId="{85739D6C-1E90-40D2-A766-E15D908F603F}" type="presParOf" srcId="{15A22DB9-E089-4F72-B4F4-9B5DC124A653}" destId="{4BF9EB7A-B516-436F-94CC-F8E36BB12A7F}" srcOrd="2" destOrd="0" presId="urn:microsoft.com/office/officeart/2008/layout/LinedList"/>
    <dgm:cxn modelId="{B7CDC654-87FC-470F-AD63-AC87D0259448}" type="presParOf" srcId="{15A22DB9-E089-4F72-B4F4-9B5DC124A653}" destId="{DB7B65BE-5EC3-42F1-AA49-183F381337F8}" srcOrd="3" destOrd="0" presId="urn:microsoft.com/office/officeart/2008/layout/LinedList"/>
    <dgm:cxn modelId="{8E93C28C-558E-4780-B232-E94D1750352A}" type="presParOf" srcId="{DB7B65BE-5EC3-42F1-AA49-183F381337F8}" destId="{44D516C3-C930-4E29-B1CE-6AF722DF75EE}" srcOrd="0" destOrd="0" presId="urn:microsoft.com/office/officeart/2008/layout/LinedList"/>
    <dgm:cxn modelId="{D445B382-506B-4C50-85EB-EF33B11C4DB2}" type="presParOf" srcId="{DB7B65BE-5EC3-42F1-AA49-183F381337F8}" destId="{DD510435-F1FB-4CEE-A0D3-457D125E1505}" srcOrd="1" destOrd="0" presId="urn:microsoft.com/office/officeart/2008/layout/LinedList"/>
    <dgm:cxn modelId="{3A238979-666B-4C93-97A6-ADCB827811D1}" type="presParOf" srcId="{15A22DB9-E089-4F72-B4F4-9B5DC124A653}" destId="{3254454B-12BC-4ADF-B01F-D4B06F8929BD}" srcOrd="4" destOrd="0" presId="urn:microsoft.com/office/officeart/2008/layout/LinedList"/>
    <dgm:cxn modelId="{12D1E435-59C6-4DCE-B316-6A1D974DB1F9}" type="presParOf" srcId="{15A22DB9-E089-4F72-B4F4-9B5DC124A653}" destId="{79AE5338-9232-4659-8FB8-79E5B783E794}" srcOrd="5" destOrd="0" presId="urn:microsoft.com/office/officeart/2008/layout/LinedList"/>
    <dgm:cxn modelId="{913F1DC4-24ED-45BB-9C03-5F0C1A4C9034}" type="presParOf" srcId="{79AE5338-9232-4659-8FB8-79E5B783E794}" destId="{B735F2F8-69E3-4926-A27C-86A12DBCF9E7}" srcOrd="0" destOrd="0" presId="urn:microsoft.com/office/officeart/2008/layout/LinedList"/>
    <dgm:cxn modelId="{B22AD538-51E8-47EE-9B4F-A51E0B3A45DE}" type="presParOf" srcId="{79AE5338-9232-4659-8FB8-79E5B783E794}" destId="{1180972C-4635-434A-BA93-A39164BE8188}" srcOrd="1" destOrd="0" presId="urn:microsoft.com/office/officeart/2008/layout/LinedList"/>
    <dgm:cxn modelId="{B4D8BF78-261A-46C9-AB34-3A8DD81B3AE2}" type="presParOf" srcId="{15A22DB9-E089-4F72-B4F4-9B5DC124A653}" destId="{343E1D47-AF26-441F-9950-1DE4A8D9FDAD}" srcOrd="6" destOrd="0" presId="urn:microsoft.com/office/officeart/2008/layout/LinedList"/>
    <dgm:cxn modelId="{6AF163F7-3894-4C3A-92F4-1759B0C3243D}" type="presParOf" srcId="{15A22DB9-E089-4F72-B4F4-9B5DC124A653}" destId="{E96EE57B-9A52-4F18-B9E5-EC3FC1F1DE8C}" srcOrd="7" destOrd="0" presId="urn:microsoft.com/office/officeart/2008/layout/LinedList"/>
    <dgm:cxn modelId="{FB88A0A1-5829-4DDF-85DE-380B67745320}" type="presParOf" srcId="{E96EE57B-9A52-4F18-B9E5-EC3FC1F1DE8C}" destId="{A134AED1-2FBB-450C-85B8-47B9F5D0F085}" srcOrd="0" destOrd="0" presId="urn:microsoft.com/office/officeart/2008/layout/LinedList"/>
    <dgm:cxn modelId="{4C00203C-2082-4B1B-8B54-B692ADBBCF70}" type="presParOf" srcId="{E96EE57B-9A52-4F18-B9E5-EC3FC1F1DE8C}" destId="{2DB2D961-15A2-4C44-9DF2-9696316D433B}" srcOrd="1" destOrd="0" presId="urn:microsoft.com/office/officeart/2008/layout/LinedList"/>
    <dgm:cxn modelId="{A2ECEFCA-9C2B-4DAC-A7CF-00C2AAF9DD34}" type="presParOf" srcId="{15A22DB9-E089-4F72-B4F4-9B5DC124A653}" destId="{2C39989D-0237-4B6D-A64C-A42928946093}" srcOrd="8" destOrd="0" presId="urn:microsoft.com/office/officeart/2008/layout/LinedList"/>
    <dgm:cxn modelId="{7F493EFF-0CCC-4817-A67A-F44140F1578D}" type="presParOf" srcId="{15A22DB9-E089-4F72-B4F4-9B5DC124A653}" destId="{8A9BC2AB-312B-4892-93B9-2A8873027420}" srcOrd="9" destOrd="0" presId="urn:microsoft.com/office/officeart/2008/layout/LinedList"/>
    <dgm:cxn modelId="{F78F83DD-C848-48C7-AB46-16CCB2605FB7}" type="presParOf" srcId="{8A9BC2AB-312B-4892-93B9-2A8873027420}" destId="{95537A22-17B2-43E0-AF86-D42D5A20F000}" srcOrd="0" destOrd="0" presId="urn:microsoft.com/office/officeart/2008/layout/LinedList"/>
    <dgm:cxn modelId="{25B54434-1C03-4523-961D-6A3BE51740F0}" type="presParOf" srcId="{8A9BC2AB-312B-4892-93B9-2A8873027420}" destId="{C5F26C6D-6448-4FAD-9CE1-9FE2446F9491}" srcOrd="1" destOrd="0" presId="urn:microsoft.com/office/officeart/2008/layout/LinedList"/>
    <dgm:cxn modelId="{4A32C5D9-272B-49F9-B754-E3C446D296D3}" type="presParOf" srcId="{15A22DB9-E089-4F72-B4F4-9B5DC124A653}" destId="{8231F7F8-4877-4799-AD10-D43EF0B05655}" srcOrd="10" destOrd="0" presId="urn:microsoft.com/office/officeart/2008/layout/LinedList"/>
    <dgm:cxn modelId="{B251CEBA-704A-457A-A51C-60869B62A6B2}" type="presParOf" srcId="{15A22DB9-E089-4F72-B4F4-9B5DC124A653}" destId="{2B8D36B2-8745-4D32-AAFE-3A0DCA68DBB8}" srcOrd="11" destOrd="0" presId="urn:microsoft.com/office/officeart/2008/layout/LinedList"/>
    <dgm:cxn modelId="{33E671F3-2E47-4DE6-ADEA-8FD55E5CDC64}" type="presParOf" srcId="{2B8D36B2-8745-4D32-AAFE-3A0DCA68DBB8}" destId="{2D30A41C-3ED4-400C-833D-AC90F4D39AD1}" srcOrd="0" destOrd="0" presId="urn:microsoft.com/office/officeart/2008/layout/LinedList"/>
    <dgm:cxn modelId="{EE6C23DD-B59A-4184-AE05-B348E26E8680}" type="presParOf" srcId="{2B8D36B2-8745-4D32-AAFE-3A0DCA68DBB8}" destId="{456E0F61-378D-4CD9-852A-90D7C8795A03}" srcOrd="1" destOrd="0" presId="urn:microsoft.com/office/officeart/2008/layout/LinedList"/>
    <dgm:cxn modelId="{85708A19-6234-485B-BDD7-F51B49C0542E}" type="presParOf" srcId="{15A22DB9-E089-4F72-B4F4-9B5DC124A653}" destId="{A5F5FD77-0538-4CEE-968A-C429758A777B}" srcOrd="12" destOrd="0" presId="urn:microsoft.com/office/officeart/2008/layout/LinedList"/>
    <dgm:cxn modelId="{D6343C71-A201-451D-83B2-2ACF96719992}" type="presParOf" srcId="{15A22DB9-E089-4F72-B4F4-9B5DC124A653}" destId="{CF0FEF8C-0424-4916-8285-36D8D66FE3AF}" srcOrd="13" destOrd="0" presId="urn:microsoft.com/office/officeart/2008/layout/LinedList"/>
    <dgm:cxn modelId="{4FD38C22-8A08-410D-B19D-94C05A5E97F9}" type="presParOf" srcId="{CF0FEF8C-0424-4916-8285-36D8D66FE3AF}" destId="{9A32B85C-A683-4616-9170-B23BFCCC24E1}" srcOrd="0" destOrd="0" presId="urn:microsoft.com/office/officeart/2008/layout/LinedList"/>
    <dgm:cxn modelId="{82E1965C-D532-457A-9345-44FE307FE037}" type="presParOf" srcId="{CF0FEF8C-0424-4916-8285-36D8D66FE3AF}" destId="{2BF4E850-5B25-442E-89E1-7550DCA3A30D}" srcOrd="1" destOrd="0" presId="urn:microsoft.com/office/officeart/2008/layout/LinedList"/>
    <dgm:cxn modelId="{D55FD45F-4472-44CC-8338-659A773CE5F4}" type="presParOf" srcId="{15A22DB9-E089-4F72-B4F4-9B5DC124A653}" destId="{C66F8921-845F-4787-A3CC-453ADD145086}" srcOrd="14" destOrd="0" presId="urn:microsoft.com/office/officeart/2008/layout/LinedList"/>
    <dgm:cxn modelId="{C3F61395-F5A2-43E6-B52C-5B2817EFCC3E}" type="presParOf" srcId="{15A22DB9-E089-4F72-B4F4-9B5DC124A653}" destId="{B02F7DAE-0094-4535-BEB9-001F5C526108}" srcOrd="15" destOrd="0" presId="urn:microsoft.com/office/officeart/2008/layout/LinedList"/>
    <dgm:cxn modelId="{47B500A4-FE89-4616-B644-FBCCCFC1DDB1}" type="presParOf" srcId="{B02F7DAE-0094-4535-BEB9-001F5C526108}" destId="{416E1262-EBEA-44D9-8077-5EDA79C58F48}" srcOrd="0" destOrd="0" presId="urn:microsoft.com/office/officeart/2008/layout/LinedList"/>
    <dgm:cxn modelId="{4B2DD42E-D710-4E47-BD49-6D806BB4B34B}" type="presParOf" srcId="{B02F7DAE-0094-4535-BEB9-001F5C526108}" destId="{DCD0B5C7-1779-4CEB-8E94-05750A6E4CB4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6D058E0-09D4-43D4-969A-6216514A0E22}" type="doc">
      <dgm:prSet loTypeId="urn:microsoft.com/office/officeart/2005/8/layout/default" loCatId="list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09CBD654-4A6C-4B57-93F3-0EA1A098AC76}">
      <dgm:prSet custT="1"/>
      <dgm:spPr/>
      <dgm:t>
        <a:bodyPr/>
        <a:lstStyle/>
        <a:p>
          <a:r>
            <a:rPr lang="is-IS" sz="2100" dirty="0">
              <a:latin typeface="+mj-lt"/>
            </a:rPr>
            <a:t>132.000 einstaklingar  </a:t>
          </a:r>
          <a:r>
            <a:rPr lang="is-IS" sz="1100" dirty="0">
              <a:latin typeface="+mj-lt"/>
            </a:rPr>
            <a:t>(sumir oftar en einu sinni)</a:t>
          </a:r>
          <a:endParaRPr lang="en-US" sz="1100" dirty="0">
            <a:latin typeface="+mj-lt"/>
          </a:endParaRPr>
        </a:p>
      </dgm:t>
    </dgm:pt>
    <dgm:pt modelId="{C2F0EF9B-B044-45C3-AE69-732B51FD8D2D}" type="parTrans" cxnId="{73A5BE25-7A39-46E2-8F92-6AAF6486DF8C}">
      <dgm:prSet/>
      <dgm:spPr/>
      <dgm:t>
        <a:bodyPr/>
        <a:lstStyle/>
        <a:p>
          <a:endParaRPr lang="en-US"/>
        </a:p>
      </dgm:t>
    </dgm:pt>
    <dgm:pt modelId="{006F61EF-5388-4E55-A48D-ECA7D6A20B65}" type="sibTrans" cxnId="{73A5BE25-7A39-46E2-8F92-6AAF6486DF8C}">
      <dgm:prSet/>
      <dgm:spPr/>
      <dgm:t>
        <a:bodyPr/>
        <a:lstStyle/>
        <a:p>
          <a:endParaRPr lang="en-US"/>
        </a:p>
      </dgm:t>
    </dgm:pt>
    <dgm:pt modelId="{8381A6B2-1721-4F51-96BD-C4700719D679}">
      <dgm:prSet/>
      <dgm:spPr/>
      <dgm:t>
        <a:bodyPr/>
        <a:lstStyle/>
        <a:p>
          <a:r>
            <a:rPr lang="is-IS" dirty="0">
              <a:latin typeface="+mj-lt"/>
            </a:rPr>
            <a:t>94.000 komur í slysa- og bráðaþjónustu</a:t>
          </a:r>
          <a:endParaRPr lang="en-US" dirty="0">
            <a:latin typeface="+mj-lt"/>
          </a:endParaRPr>
        </a:p>
      </dgm:t>
    </dgm:pt>
    <dgm:pt modelId="{DF4EFFCC-6CAA-434C-913C-464E26BD2758}" type="parTrans" cxnId="{54796ABE-8C76-47B6-B69B-B84C15093837}">
      <dgm:prSet/>
      <dgm:spPr/>
      <dgm:t>
        <a:bodyPr/>
        <a:lstStyle/>
        <a:p>
          <a:endParaRPr lang="en-US"/>
        </a:p>
      </dgm:t>
    </dgm:pt>
    <dgm:pt modelId="{DB923B91-9A9A-497A-9E33-4E143895CCF5}" type="sibTrans" cxnId="{54796ABE-8C76-47B6-B69B-B84C15093837}">
      <dgm:prSet/>
      <dgm:spPr/>
      <dgm:t>
        <a:bodyPr/>
        <a:lstStyle/>
        <a:p>
          <a:endParaRPr lang="en-US"/>
        </a:p>
      </dgm:t>
    </dgm:pt>
    <dgm:pt modelId="{5D160FA2-8AAC-48EC-930A-2CB8AFE571CB}">
      <dgm:prSet custT="1"/>
      <dgm:spPr/>
      <dgm:t>
        <a:bodyPr/>
        <a:lstStyle/>
        <a:p>
          <a:r>
            <a:rPr lang="is-IS" sz="1900" kern="1200" dirty="0">
              <a:solidFill>
                <a:prstClr val="white"/>
              </a:solidFill>
              <a:latin typeface="Arial"/>
              <a:ea typeface="+mn-ea"/>
              <a:cs typeface="+mn-cs"/>
            </a:rPr>
            <a:t>522.000 </a:t>
          </a:r>
        </a:p>
        <a:p>
          <a:r>
            <a:rPr lang="is-IS" sz="1900" kern="1200" dirty="0">
              <a:solidFill>
                <a:prstClr val="white"/>
              </a:solidFill>
              <a:latin typeface="Arial"/>
              <a:ea typeface="+mn-ea"/>
              <a:cs typeface="+mn-cs"/>
            </a:rPr>
            <a:t>komur, símtöl og </a:t>
          </a:r>
          <a:r>
            <a:rPr lang="is-IS" sz="1900" kern="1200" dirty="0" err="1">
              <a:solidFill>
                <a:prstClr val="white"/>
              </a:solidFill>
              <a:latin typeface="Arial"/>
              <a:ea typeface="+mn-ea"/>
              <a:cs typeface="+mn-cs"/>
            </a:rPr>
            <a:t>fjarþjónusta</a:t>
          </a:r>
          <a:r>
            <a:rPr lang="is-IS" sz="1900" kern="1200" dirty="0">
              <a:solidFill>
                <a:prstClr val="white"/>
              </a:solidFill>
              <a:latin typeface="Arial"/>
              <a:ea typeface="+mn-ea"/>
              <a:cs typeface="+mn-cs"/>
            </a:rPr>
            <a:t> á dag- og göngudeildum</a:t>
          </a:r>
          <a:endParaRPr lang="en-US" sz="1900" kern="1200" dirty="0">
            <a:solidFill>
              <a:prstClr val="white"/>
            </a:solidFill>
            <a:latin typeface="Arial"/>
            <a:ea typeface="+mn-ea"/>
            <a:cs typeface="+mn-cs"/>
          </a:endParaRPr>
        </a:p>
      </dgm:t>
    </dgm:pt>
    <dgm:pt modelId="{C8695739-21FB-4F34-8BC6-DC7643C305C8}" type="parTrans" cxnId="{39933669-D1A8-4749-8132-990FF9059D91}">
      <dgm:prSet/>
      <dgm:spPr/>
      <dgm:t>
        <a:bodyPr/>
        <a:lstStyle/>
        <a:p>
          <a:endParaRPr lang="en-US"/>
        </a:p>
      </dgm:t>
    </dgm:pt>
    <dgm:pt modelId="{D0FDAA04-B909-462B-A025-B51471B73B4A}" type="sibTrans" cxnId="{39933669-D1A8-4749-8132-990FF9059D91}">
      <dgm:prSet/>
      <dgm:spPr/>
      <dgm:t>
        <a:bodyPr/>
        <a:lstStyle/>
        <a:p>
          <a:endParaRPr lang="en-US"/>
        </a:p>
      </dgm:t>
    </dgm:pt>
    <dgm:pt modelId="{4F18D797-EDC4-4B06-B4F4-D7A6BE59C1D1}">
      <dgm:prSet/>
      <dgm:spPr/>
      <dgm:t>
        <a:bodyPr/>
        <a:lstStyle/>
        <a:p>
          <a:r>
            <a:rPr lang="is-IS" dirty="0">
              <a:latin typeface="+mj-lt"/>
            </a:rPr>
            <a:t>14.600 skurðaðgerðir </a:t>
          </a:r>
          <a:endParaRPr lang="en-US" dirty="0">
            <a:latin typeface="+mj-lt"/>
          </a:endParaRPr>
        </a:p>
      </dgm:t>
    </dgm:pt>
    <dgm:pt modelId="{49FFFFB0-474E-4A65-BDEB-CD76A609FEEA}" type="parTrans" cxnId="{2F09CCE6-E4A5-4775-B71F-77521E1E57E1}">
      <dgm:prSet/>
      <dgm:spPr/>
      <dgm:t>
        <a:bodyPr/>
        <a:lstStyle/>
        <a:p>
          <a:endParaRPr lang="en-US"/>
        </a:p>
      </dgm:t>
    </dgm:pt>
    <dgm:pt modelId="{82EEE9C3-303F-43B4-A111-C4D68CCC6C28}" type="sibTrans" cxnId="{2F09CCE6-E4A5-4775-B71F-77521E1E57E1}">
      <dgm:prSet/>
      <dgm:spPr/>
      <dgm:t>
        <a:bodyPr/>
        <a:lstStyle/>
        <a:p>
          <a:endParaRPr lang="en-US"/>
        </a:p>
      </dgm:t>
    </dgm:pt>
    <dgm:pt modelId="{5E66F992-C343-4BB6-A3DA-ECE59B5FB568}">
      <dgm:prSet/>
      <dgm:spPr/>
      <dgm:t>
        <a:bodyPr/>
        <a:lstStyle/>
        <a:p>
          <a:r>
            <a:rPr lang="is-IS" dirty="0">
              <a:latin typeface="+mj-lt"/>
            </a:rPr>
            <a:t>3.166 fæðingar</a:t>
          </a:r>
          <a:endParaRPr lang="en-US" dirty="0">
            <a:latin typeface="+mj-lt"/>
          </a:endParaRPr>
        </a:p>
      </dgm:t>
    </dgm:pt>
    <dgm:pt modelId="{6AC61F6F-2A9A-4511-90D2-CC00DB8A0FAC}" type="parTrans" cxnId="{D46A2B12-01BB-43B5-A691-4F4565DF177E}">
      <dgm:prSet/>
      <dgm:spPr/>
      <dgm:t>
        <a:bodyPr/>
        <a:lstStyle/>
        <a:p>
          <a:endParaRPr lang="en-US"/>
        </a:p>
      </dgm:t>
    </dgm:pt>
    <dgm:pt modelId="{93CBDBAF-86EB-4627-85E3-21E1075CF128}" type="sibTrans" cxnId="{D46A2B12-01BB-43B5-A691-4F4565DF177E}">
      <dgm:prSet/>
      <dgm:spPr/>
      <dgm:t>
        <a:bodyPr/>
        <a:lstStyle/>
        <a:p>
          <a:endParaRPr lang="en-US"/>
        </a:p>
      </dgm:t>
    </dgm:pt>
    <dgm:pt modelId="{2D4EAD62-486B-477B-8A89-4480618DBBF0}">
      <dgm:prSet/>
      <dgm:spPr/>
      <dgm:t>
        <a:bodyPr/>
        <a:lstStyle/>
        <a:p>
          <a:r>
            <a:rPr lang="is-IS" dirty="0">
              <a:latin typeface="+mj-lt"/>
            </a:rPr>
            <a:t>27.400 innlagnir</a:t>
          </a:r>
          <a:endParaRPr lang="en-US" dirty="0">
            <a:latin typeface="+mj-lt"/>
          </a:endParaRPr>
        </a:p>
      </dgm:t>
    </dgm:pt>
    <dgm:pt modelId="{38FB97B4-807E-4680-9D00-3C55CF6BEDB2}" type="parTrans" cxnId="{8E247FFA-B289-4B3C-986E-17CFD34E56BE}">
      <dgm:prSet/>
      <dgm:spPr/>
      <dgm:t>
        <a:bodyPr/>
        <a:lstStyle/>
        <a:p>
          <a:endParaRPr lang="en-US"/>
        </a:p>
      </dgm:t>
    </dgm:pt>
    <dgm:pt modelId="{0DB8E99C-5FF7-42D7-B2FE-5F427088BD4C}" type="sibTrans" cxnId="{8E247FFA-B289-4B3C-986E-17CFD34E56BE}">
      <dgm:prSet/>
      <dgm:spPr/>
      <dgm:t>
        <a:bodyPr/>
        <a:lstStyle/>
        <a:p>
          <a:endParaRPr lang="en-US"/>
        </a:p>
      </dgm:t>
    </dgm:pt>
    <dgm:pt modelId="{EE59B728-52C0-44E9-94A9-85B82072E1CC}">
      <dgm:prSet/>
      <dgm:spPr/>
      <dgm:t>
        <a:bodyPr/>
        <a:lstStyle/>
        <a:p>
          <a:r>
            <a:rPr lang="is-IS" dirty="0">
              <a:latin typeface="+mj-lt"/>
            </a:rPr>
            <a:t>4,8  daga meðallegutími </a:t>
          </a:r>
          <a:endParaRPr lang="en-US" dirty="0">
            <a:latin typeface="+mj-lt"/>
          </a:endParaRPr>
        </a:p>
      </dgm:t>
    </dgm:pt>
    <dgm:pt modelId="{197D9E62-935C-41D2-97E1-87CA8C4CFE9A}" type="parTrans" cxnId="{80D89354-5D8F-432E-B35A-E5ACDBE1A447}">
      <dgm:prSet/>
      <dgm:spPr/>
      <dgm:t>
        <a:bodyPr/>
        <a:lstStyle/>
        <a:p>
          <a:endParaRPr lang="en-US"/>
        </a:p>
      </dgm:t>
    </dgm:pt>
    <dgm:pt modelId="{9883D85A-FA32-4104-9C92-7397F97EB8B1}" type="sibTrans" cxnId="{80D89354-5D8F-432E-B35A-E5ACDBE1A447}">
      <dgm:prSet/>
      <dgm:spPr/>
      <dgm:t>
        <a:bodyPr/>
        <a:lstStyle/>
        <a:p>
          <a:endParaRPr lang="en-US"/>
        </a:p>
      </dgm:t>
    </dgm:pt>
    <dgm:pt modelId="{4F5FBD0C-49ED-4E4B-9C00-C2C4E5AC3441}" type="pres">
      <dgm:prSet presAssocID="{B6D058E0-09D4-43D4-969A-6216514A0E22}" presName="diagram" presStyleCnt="0">
        <dgm:presLayoutVars>
          <dgm:dir/>
          <dgm:resizeHandles val="exact"/>
        </dgm:presLayoutVars>
      </dgm:prSet>
      <dgm:spPr/>
    </dgm:pt>
    <dgm:pt modelId="{101C3F45-8836-4554-862C-4BE836ECB41C}" type="pres">
      <dgm:prSet presAssocID="{09CBD654-4A6C-4B57-93F3-0EA1A098AC76}" presName="node" presStyleLbl="node1" presStyleIdx="0" presStyleCnt="7">
        <dgm:presLayoutVars>
          <dgm:bulletEnabled val="1"/>
        </dgm:presLayoutVars>
      </dgm:prSet>
      <dgm:spPr/>
    </dgm:pt>
    <dgm:pt modelId="{AF2CCFA5-6733-4FE6-BFCE-39800E123D47}" type="pres">
      <dgm:prSet presAssocID="{006F61EF-5388-4E55-A48D-ECA7D6A20B65}" presName="sibTrans" presStyleCnt="0"/>
      <dgm:spPr/>
    </dgm:pt>
    <dgm:pt modelId="{0BDAA7B1-A269-4841-A3E3-9272781C9676}" type="pres">
      <dgm:prSet presAssocID="{8381A6B2-1721-4F51-96BD-C4700719D679}" presName="node" presStyleLbl="node1" presStyleIdx="1" presStyleCnt="7">
        <dgm:presLayoutVars>
          <dgm:bulletEnabled val="1"/>
        </dgm:presLayoutVars>
      </dgm:prSet>
      <dgm:spPr/>
    </dgm:pt>
    <dgm:pt modelId="{639C3565-A1CC-4712-9D00-968E03BE2F87}" type="pres">
      <dgm:prSet presAssocID="{DB923B91-9A9A-497A-9E33-4E143895CCF5}" presName="sibTrans" presStyleCnt="0"/>
      <dgm:spPr/>
    </dgm:pt>
    <dgm:pt modelId="{ED0F1188-9445-4E42-A24A-6A82ABE90268}" type="pres">
      <dgm:prSet presAssocID="{5D160FA2-8AAC-48EC-930A-2CB8AFE571CB}" presName="node" presStyleLbl="node1" presStyleIdx="2" presStyleCnt="7">
        <dgm:presLayoutVars>
          <dgm:bulletEnabled val="1"/>
        </dgm:presLayoutVars>
      </dgm:prSet>
      <dgm:spPr/>
    </dgm:pt>
    <dgm:pt modelId="{A6D174B3-795C-4F4D-B9FF-26565E37C086}" type="pres">
      <dgm:prSet presAssocID="{D0FDAA04-B909-462B-A025-B51471B73B4A}" presName="sibTrans" presStyleCnt="0"/>
      <dgm:spPr/>
    </dgm:pt>
    <dgm:pt modelId="{D6A44DDB-5351-4EB2-938C-B86ABEE25681}" type="pres">
      <dgm:prSet presAssocID="{4F18D797-EDC4-4B06-B4F4-D7A6BE59C1D1}" presName="node" presStyleLbl="node1" presStyleIdx="3" presStyleCnt="7">
        <dgm:presLayoutVars>
          <dgm:bulletEnabled val="1"/>
        </dgm:presLayoutVars>
      </dgm:prSet>
      <dgm:spPr/>
    </dgm:pt>
    <dgm:pt modelId="{E30D625A-4AE0-4DA4-B130-7A219B91BAA4}" type="pres">
      <dgm:prSet presAssocID="{82EEE9C3-303F-43B4-A111-C4D68CCC6C28}" presName="sibTrans" presStyleCnt="0"/>
      <dgm:spPr/>
    </dgm:pt>
    <dgm:pt modelId="{55695E28-E39E-4454-88C6-F33152AE9664}" type="pres">
      <dgm:prSet presAssocID="{5E66F992-C343-4BB6-A3DA-ECE59B5FB568}" presName="node" presStyleLbl="node1" presStyleIdx="4" presStyleCnt="7">
        <dgm:presLayoutVars>
          <dgm:bulletEnabled val="1"/>
        </dgm:presLayoutVars>
      </dgm:prSet>
      <dgm:spPr/>
    </dgm:pt>
    <dgm:pt modelId="{9EEA3091-BEDF-4FBC-B4FF-4531B6241F85}" type="pres">
      <dgm:prSet presAssocID="{93CBDBAF-86EB-4627-85E3-21E1075CF128}" presName="sibTrans" presStyleCnt="0"/>
      <dgm:spPr/>
    </dgm:pt>
    <dgm:pt modelId="{98A9EE42-3DF5-4B4E-861C-0E0F7510B3E4}" type="pres">
      <dgm:prSet presAssocID="{2D4EAD62-486B-477B-8A89-4480618DBBF0}" presName="node" presStyleLbl="node1" presStyleIdx="5" presStyleCnt="7">
        <dgm:presLayoutVars>
          <dgm:bulletEnabled val="1"/>
        </dgm:presLayoutVars>
      </dgm:prSet>
      <dgm:spPr/>
    </dgm:pt>
    <dgm:pt modelId="{77EE41B8-BDAB-40C0-8359-CBEAA703AF59}" type="pres">
      <dgm:prSet presAssocID="{0DB8E99C-5FF7-42D7-B2FE-5F427088BD4C}" presName="sibTrans" presStyleCnt="0"/>
      <dgm:spPr/>
    </dgm:pt>
    <dgm:pt modelId="{FD5FFF8D-0ED9-4516-AD2D-438A487555A4}" type="pres">
      <dgm:prSet presAssocID="{EE59B728-52C0-44E9-94A9-85B82072E1CC}" presName="node" presStyleLbl="node1" presStyleIdx="6" presStyleCnt="7">
        <dgm:presLayoutVars>
          <dgm:bulletEnabled val="1"/>
        </dgm:presLayoutVars>
      </dgm:prSet>
      <dgm:spPr/>
    </dgm:pt>
  </dgm:ptLst>
  <dgm:cxnLst>
    <dgm:cxn modelId="{D7A7D906-EC94-4E7F-AF07-7313E54BD84D}" type="presOf" srcId="{8381A6B2-1721-4F51-96BD-C4700719D679}" destId="{0BDAA7B1-A269-4841-A3E3-9272781C9676}" srcOrd="0" destOrd="0" presId="urn:microsoft.com/office/officeart/2005/8/layout/default"/>
    <dgm:cxn modelId="{3392CF0A-AB96-48F7-B667-7C1CE31EF593}" type="presOf" srcId="{5E66F992-C343-4BB6-A3DA-ECE59B5FB568}" destId="{55695E28-E39E-4454-88C6-F33152AE9664}" srcOrd="0" destOrd="0" presId="urn:microsoft.com/office/officeart/2005/8/layout/default"/>
    <dgm:cxn modelId="{D46A2B12-01BB-43B5-A691-4F4565DF177E}" srcId="{B6D058E0-09D4-43D4-969A-6216514A0E22}" destId="{5E66F992-C343-4BB6-A3DA-ECE59B5FB568}" srcOrd="4" destOrd="0" parTransId="{6AC61F6F-2A9A-4511-90D2-CC00DB8A0FAC}" sibTransId="{93CBDBAF-86EB-4627-85E3-21E1075CF128}"/>
    <dgm:cxn modelId="{73A5BE25-7A39-46E2-8F92-6AAF6486DF8C}" srcId="{B6D058E0-09D4-43D4-969A-6216514A0E22}" destId="{09CBD654-4A6C-4B57-93F3-0EA1A098AC76}" srcOrd="0" destOrd="0" parTransId="{C2F0EF9B-B044-45C3-AE69-732B51FD8D2D}" sibTransId="{006F61EF-5388-4E55-A48D-ECA7D6A20B65}"/>
    <dgm:cxn modelId="{0BAD385C-3575-45C2-9FC6-F9C41F084D20}" type="presOf" srcId="{B6D058E0-09D4-43D4-969A-6216514A0E22}" destId="{4F5FBD0C-49ED-4E4B-9C00-C2C4E5AC3441}" srcOrd="0" destOrd="0" presId="urn:microsoft.com/office/officeart/2005/8/layout/default"/>
    <dgm:cxn modelId="{CC695341-F9F5-432C-949F-197108A098A4}" type="presOf" srcId="{2D4EAD62-486B-477B-8A89-4480618DBBF0}" destId="{98A9EE42-3DF5-4B4E-861C-0E0F7510B3E4}" srcOrd="0" destOrd="0" presId="urn:microsoft.com/office/officeart/2005/8/layout/default"/>
    <dgm:cxn modelId="{39933669-D1A8-4749-8132-990FF9059D91}" srcId="{B6D058E0-09D4-43D4-969A-6216514A0E22}" destId="{5D160FA2-8AAC-48EC-930A-2CB8AFE571CB}" srcOrd="2" destOrd="0" parTransId="{C8695739-21FB-4F34-8BC6-DC7643C305C8}" sibTransId="{D0FDAA04-B909-462B-A025-B51471B73B4A}"/>
    <dgm:cxn modelId="{80D89354-5D8F-432E-B35A-E5ACDBE1A447}" srcId="{B6D058E0-09D4-43D4-969A-6216514A0E22}" destId="{EE59B728-52C0-44E9-94A9-85B82072E1CC}" srcOrd="6" destOrd="0" parTransId="{197D9E62-935C-41D2-97E1-87CA8C4CFE9A}" sibTransId="{9883D85A-FA32-4104-9C92-7397F97EB8B1}"/>
    <dgm:cxn modelId="{AF934959-20A4-4EA3-9F23-DFA4A7F01EDF}" type="presOf" srcId="{09CBD654-4A6C-4B57-93F3-0EA1A098AC76}" destId="{101C3F45-8836-4554-862C-4BE836ECB41C}" srcOrd="0" destOrd="0" presId="urn:microsoft.com/office/officeart/2005/8/layout/default"/>
    <dgm:cxn modelId="{E5D0A78A-5B43-4D12-A19B-547D4685BDA9}" type="presOf" srcId="{EE59B728-52C0-44E9-94A9-85B82072E1CC}" destId="{FD5FFF8D-0ED9-4516-AD2D-438A487555A4}" srcOrd="0" destOrd="0" presId="urn:microsoft.com/office/officeart/2005/8/layout/default"/>
    <dgm:cxn modelId="{43225CBC-E54E-4AC3-BE84-46A1BD983791}" type="presOf" srcId="{4F18D797-EDC4-4B06-B4F4-D7A6BE59C1D1}" destId="{D6A44DDB-5351-4EB2-938C-B86ABEE25681}" srcOrd="0" destOrd="0" presId="urn:microsoft.com/office/officeart/2005/8/layout/default"/>
    <dgm:cxn modelId="{54796ABE-8C76-47B6-B69B-B84C15093837}" srcId="{B6D058E0-09D4-43D4-969A-6216514A0E22}" destId="{8381A6B2-1721-4F51-96BD-C4700719D679}" srcOrd="1" destOrd="0" parTransId="{DF4EFFCC-6CAA-434C-913C-464E26BD2758}" sibTransId="{DB923B91-9A9A-497A-9E33-4E143895CCF5}"/>
    <dgm:cxn modelId="{6D928FE4-8EF4-4AE1-9DC0-47298A279E1C}" type="presOf" srcId="{5D160FA2-8AAC-48EC-930A-2CB8AFE571CB}" destId="{ED0F1188-9445-4E42-A24A-6A82ABE90268}" srcOrd="0" destOrd="0" presId="urn:microsoft.com/office/officeart/2005/8/layout/default"/>
    <dgm:cxn modelId="{2F09CCE6-E4A5-4775-B71F-77521E1E57E1}" srcId="{B6D058E0-09D4-43D4-969A-6216514A0E22}" destId="{4F18D797-EDC4-4B06-B4F4-D7A6BE59C1D1}" srcOrd="3" destOrd="0" parTransId="{49FFFFB0-474E-4A65-BDEB-CD76A609FEEA}" sibTransId="{82EEE9C3-303F-43B4-A111-C4D68CCC6C28}"/>
    <dgm:cxn modelId="{8E247FFA-B289-4B3C-986E-17CFD34E56BE}" srcId="{B6D058E0-09D4-43D4-969A-6216514A0E22}" destId="{2D4EAD62-486B-477B-8A89-4480618DBBF0}" srcOrd="5" destOrd="0" parTransId="{38FB97B4-807E-4680-9D00-3C55CF6BEDB2}" sibTransId="{0DB8E99C-5FF7-42D7-B2FE-5F427088BD4C}"/>
    <dgm:cxn modelId="{716A7ABF-2AAC-46B6-81CF-61377EC86221}" type="presParOf" srcId="{4F5FBD0C-49ED-4E4B-9C00-C2C4E5AC3441}" destId="{101C3F45-8836-4554-862C-4BE836ECB41C}" srcOrd="0" destOrd="0" presId="urn:microsoft.com/office/officeart/2005/8/layout/default"/>
    <dgm:cxn modelId="{82C521C0-A196-479B-9A89-80462F63CE13}" type="presParOf" srcId="{4F5FBD0C-49ED-4E4B-9C00-C2C4E5AC3441}" destId="{AF2CCFA5-6733-4FE6-BFCE-39800E123D47}" srcOrd="1" destOrd="0" presId="urn:microsoft.com/office/officeart/2005/8/layout/default"/>
    <dgm:cxn modelId="{D96A2056-7474-44BF-8F23-3B018D216DD5}" type="presParOf" srcId="{4F5FBD0C-49ED-4E4B-9C00-C2C4E5AC3441}" destId="{0BDAA7B1-A269-4841-A3E3-9272781C9676}" srcOrd="2" destOrd="0" presId="urn:microsoft.com/office/officeart/2005/8/layout/default"/>
    <dgm:cxn modelId="{7635E6ED-1C68-4F6A-9875-16629B830B41}" type="presParOf" srcId="{4F5FBD0C-49ED-4E4B-9C00-C2C4E5AC3441}" destId="{639C3565-A1CC-4712-9D00-968E03BE2F87}" srcOrd="3" destOrd="0" presId="urn:microsoft.com/office/officeart/2005/8/layout/default"/>
    <dgm:cxn modelId="{FDB1B59C-C3F5-4FB9-82CC-5ACAD0E20574}" type="presParOf" srcId="{4F5FBD0C-49ED-4E4B-9C00-C2C4E5AC3441}" destId="{ED0F1188-9445-4E42-A24A-6A82ABE90268}" srcOrd="4" destOrd="0" presId="urn:microsoft.com/office/officeart/2005/8/layout/default"/>
    <dgm:cxn modelId="{B33F7712-2800-4B98-818C-E87908B95A67}" type="presParOf" srcId="{4F5FBD0C-49ED-4E4B-9C00-C2C4E5AC3441}" destId="{A6D174B3-795C-4F4D-B9FF-26565E37C086}" srcOrd="5" destOrd="0" presId="urn:microsoft.com/office/officeart/2005/8/layout/default"/>
    <dgm:cxn modelId="{4B360F7E-E369-4204-A9C4-EFB22C79E2AE}" type="presParOf" srcId="{4F5FBD0C-49ED-4E4B-9C00-C2C4E5AC3441}" destId="{D6A44DDB-5351-4EB2-938C-B86ABEE25681}" srcOrd="6" destOrd="0" presId="urn:microsoft.com/office/officeart/2005/8/layout/default"/>
    <dgm:cxn modelId="{48B1D0B9-6269-4128-8CE7-82E000BD45A9}" type="presParOf" srcId="{4F5FBD0C-49ED-4E4B-9C00-C2C4E5AC3441}" destId="{E30D625A-4AE0-4DA4-B130-7A219B91BAA4}" srcOrd="7" destOrd="0" presId="urn:microsoft.com/office/officeart/2005/8/layout/default"/>
    <dgm:cxn modelId="{5FB0F608-F748-4E17-BB2B-9C95A40F26E3}" type="presParOf" srcId="{4F5FBD0C-49ED-4E4B-9C00-C2C4E5AC3441}" destId="{55695E28-E39E-4454-88C6-F33152AE9664}" srcOrd="8" destOrd="0" presId="urn:microsoft.com/office/officeart/2005/8/layout/default"/>
    <dgm:cxn modelId="{557EE76A-B268-4551-A825-B9A6C38F9A30}" type="presParOf" srcId="{4F5FBD0C-49ED-4E4B-9C00-C2C4E5AC3441}" destId="{9EEA3091-BEDF-4FBC-B4FF-4531B6241F85}" srcOrd="9" destOrd="0" presId="urn:microsoft.com/office/officeart/2005/8/layout/default"/>
    <dgm:cxn modelId="{9DA36EFA-70D1-4D11-A1A5-C11AD4AA39C5}" type="presParOf" srcId="{4F5FBD0C-49ED-4E4B-9C00-C2C4E5AC3441}" destId="{98A9EE42-3DF5-4B4E-861C-0E0F7510B3E4}" srcOrd="10" destOrd="0" presId="urn:microsoft.com/office/officeart/2005/8/layout/default"/>
    <dgm:cxn modelId="{0CE37130-BCDF-4EAF-9E1B-0FCCD92C30AB}" type="presParOf" srcId="{4F5FBD0C-49ED-4E4B-9C00-C2C4E5AC3441}" destId="{77EE41B8-BDAB-40C0-8359-CBEAA703AF59}" srcOrd="11" destOrd="0" presId="urn:microsoft.com/office/officeart/2005/8/layout/default"/>
    <dgm:cxn modelId="{0CC790AA-03D5-461F-9767-FFD473E9C5E5}" type="presParOf" srcId="{4F5FBD0C-49ED-4E4B-9C00-C2C4E5AC3441}" destId="{FD5FFF8D-0ED9-4516-AD2D-438A487555A4}" srcOrd="1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F3B5C9-0086-4F75-A3DA-310C47CAC5CA}">
      <dsp:nvSpPr>
        <dsp:cNvPr id="0" name=""/>
        <dsp:cNvSpPr/>
      </dsp:nvSpPr>
      <dsp:spPr>
        <a:xfrm>
          <a:off x="0" y="0"/>
          <a:ext cx="6263640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BB622B-C89B-44CA-AA22-3121A2A5968F}">
      <dsp:nvSpPr>
        <dsp:cNvPr id="0" name=""/>
        <dsp:cNvSpPr/>
      </dsp:nvSpPr>
      <dsp:spPr>
        <a:xfrm>
          <a:off x="0" y="0"/>
          <a:ext cx="6263640" cy="6880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 err="1">
              <a:latin typeface="+mj-lt"/>
            </a:rPr>
            <a:t>Íslenska</a:t>
          </a:r>
          <a:r>
            <a:rPr lang="en-US" sz="2700" kern="1200" dirty="0">
              <a:latin typeface="+mj-lt"/>
            </a:rPr>
            <a:t> </a:t>
          </a:r>
          <a:r>
            <a:rPr lang="en-US" sz="2700" kern="1200" dirty="0" err="1">
              <a:latin typeface="+mj-lt"/>
            </a:rPr>
            <a:t>heilbrigðiskerfið</a:t>
          </a:r>
          <a:endParaRPr lang="en-US" sz="2700" kern="1200" dirty="0">
            <a:latin typeface="+mj-lt"/>
          </a:endParaRPr>
        </a:p>
      </dsp:txBody>
      <dsp:txXfrm>
        <a:off x="0" y="0"/>
        <a:ext cx="6263640" cy="688085"/>
      </dsp:txXfrm>
    </dsp:sp>
    <dsp:sp modelId="{4BF9EB7A-B516-436F-94CC-F8E36BB12A7F}">
      <dsp:nvSpPr>
        <dsp:cNvPr id="0" name=""/>
        <dsp:cNvSpPr/>
      </dsp:nvSpPr>
      <dsp:spPr>
        <a:xfrm>
          <a:off x="0" y="688085"/>
          <a:ext cx="6263640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4D516C3-C930-4E29-B1CE-6AF722DF75EE}">
      <dsp:nvSpPr>
        <dsp:cNvPr id="0" name=""/>
        <dsp:cNvSpPr/>
      </dsp:nvSpPr>
      <dsp:spPr>
        <a:xfrm>
          <a:off x="0" y="688085"/>
          <a:ext cx="6263640" cy="6880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 err="1">
              <a:latin typeface="+mj-lt"/>
            </a:rPr>
            <a:t>Stefna</a:t>
          </a:r>
          <a:r>
            <a:rPr lang="en-US" sz="2700" kern="1200" dirty="0">
              <a:latin typeface="+mj-lt"/>
            </a:rPr>
            <a:t> </a:t>
          </a:r>
          <a:r>
            <a:rPr lang="en-US" sz="2700" kern="1200" dirty="0" err="1">
              <a:latin typeface="+mj-lt"/>
            </a:rPr>
            <a:t>og</a:t>
          </a:r>
          <a:r>
            <a:rPr lang="en-US" sz="2700" kern="1200" dirty="0">
              <a:latin typeface="+mj-lt"/>
            </a:rPr>
            <a:t> </a:t>
          </a:r>
          <a:r>
            <a:rPr lang="en-US" sz="2700" kern="1200" dirty="0" err="1">
              <a:latin typeface="+mj-lt"/>
            </a:rPr>
            <a:t>skipulag</a:t>
          </a:r>
          <a:r>
            <a:rPr lang="en-US" sz="2700" kern="1200" dirty="0">
              <a:latin typeface="+mj-lt"/>
            </a:rPr>
            <a:t> </a:t>
          </a:r>
          <a:r>
            <a:rPr lang="en-US" sz="2700" kern="1200" dirty="0" err="1">
              <a:latin typeface="+mj-lt"/>
            </a:rPr>
            <a:t>Landspítala</a:t>
          </a:r>
          <a:r>
            <a:rPr lang="en-US" sz="2700" kern="1200" dirty="0">
              <a:latin typeface="+mj-lt"/>
            </a:rPr>
            <a:t>	</a:t>
          </a:r>
        </a:p>
      </dsp:txBody>
      <dsp:txXfrm>
        <a:off x="0" y="688085"/>
        <a:ext cx="6263640" cy="688085"/>
      </dsp:txXfrm>
    </dsp:sp>
    <dsp:sp modelId="{3254454B-12BC-4ADF-B01F-D4B06F8929BD}">
      <dsp:nvSpPr>
        <dsp:cNvPr id="0" name=""/>
        <dsp:cNvSpPr/>
      </dsp:nvSpPr>
      <dsp:spPr>
        <a:xfrm>
          <a:off x="0" y="1376171"/>
          <a:ext cx="6263640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35F2F8-69E3-4926-A27C-86A12DBCF9E7}">
      <dsp:nvSpPr>
        <dsp:cNvPr id="0" name=""/>
        <dsp:cNvSpPr/>
      </dsp:nvSpPr>
      <dsp:spPr>
        <a:xfrm>
          <a:off x="0" y="1376171"/>
          <a:ext cx="6263640" cy="6880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 err="1">
              <a:latin typeface="+mj-lt"/>
            </a:rPr>
            <a:t>Þjónusta</a:t>
          </a:r>
          <a:r>
            <a:rPr lang="en-US" sz="2700" kern="1200" dirty="0">
              <a:latin typeface="+mj-lt"/>
            </a:rPr>
            <a:t> </a:t>
          </a:r>
          <a:r>
            <a:rPr lang="en-US" sz="2700" kern="1200" dirty="0" err="1">
              <a:latin typeface="+mj-lt"/>
            </a:rPr>
            <a:t>við</a:t>
          </a:r>
          <a:r>
            <a:rPr lang="en-US" sz="2700" kern="1200" dirty="0">
              <a:latin typeface="+mj-lt"/>
            </a:rPr>
            <a:t> </a:t>
          </a:r>
          <a:r>
            <a:rPr lang="en-US" sz="2700" kern="1200" dirty="0" err="1">
              <a:latin typeface="+mj-lt"/>
            </a:rPr>
            <a:t>sjúklinga</a:t>
          </a:r>
          <a:r>
            <a:rPr lang="en-US" sz="2700" kern="1200" dirty="0">
              <a:latin typeface="+mj-lt"/>
            </a:rPr>
            <a:t>   		</a:t>
          </a:r>
        </a:p>
      </dsp:txBody>
      <dsp:txXfrm>
        <a:off x="0" y="1376171"/>
        <a:ext cx="6263640" cy="688085"/>
      </dsp:txXfrm>
    </dsp:sp>
    <dsp:sp modelId="{343E1D47-AF26-441F-9950-1DE4A8D9FDAD}">
      <dsp:nvSpPr>
        <dsp:cNvPr id="0" name=""/>
        <dsp:cNvSpPr/>
      </dsp:nvSpPr>
      <dsp:spPr>
        <a:xfrm>
          <a:off x="0" y="2064257"/>
          <a:ext cx="6263640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134AED1-2FBB-450C-85B8-47B9F5D0F085}">
      <dsp:nvSpPr>
        <dsp:cNvPr id="0" name=""/>
        <dsp:cNvSpPr/>
      </dsp:nvSpPr>
      <dsp:spPr>
        <a:xfrm>
          <a:off x="0" y="2064257"/>
          <a:ext cx="6263640" cy="6880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 err="1">
              <a:latin typeface="+mj-lt"/>
            </a:rPr>
            <a:t>Rekstur</a:t>
          </a:r>
          <a:r>
            <a:rPr lang="en-US" sz="2700" kern="1200" dirty="0">
              <a:latin typeface="+mj-lt"/>
            </a:rPr>
            <a:t>	</a:t>
          </a:r>
          <a:r>
            <a:rPr lang="en-US" sz="2700" kern="1200" dirty="0"/>
            <a:t>	</a:t>
          </a:r>
        </a:p>
      </dsp:txBody>
      <dsp:txXfrm>
        <a:off x="0" y="2064257"/>
        <a:ext cx="6263640" cy="688085"/>
      </dsp:txXfrm>
    </dsp:sp>
    <dsp:sp modelId="{2C39989D-0237-4B6D-A64C-A42928946093}">
      <dsp:nvSpPr>
        <dsp:cNvPr id="0" name=""/>
        <dsp:cNvSpPr/>
      </dsp:nvSpPr>
      <dsp:spPr>
        <a:xfrm>
          <a:off x="0" y="2752343"/>
          <a:ext cx="6263640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537A22-17B2-43E0-AF86-D42D5A20F000}">
      <dsp:nvSpPr>
        <dsp:cNvPr id="0" name=""/>
        <dsp:cNvSpPr/>
      </dsp:nvSpPr>
      <dsp:spPr>
        <a:xfrm>
          <a:off x="0" y="2752343"/>
          <a:ext cx="6263640" cy="6880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 err="1">
              <a:latin typeface="+mj-lt"/>
            </a:rPr>
            <a:t>Mannauður</a:t>
          </a:r>
          <a:r>
            <a:rPr lang="en-US" sz="2700" kern="1200" dirty="0">
              <a:latin typeface="+mj-lt"/>
            </a:rPr>
            <a:t>  	</a:t>
          </a:r>
          <a:r>
            <a:rPr lang="en-US" sz="2700" kern="1200" dirty="0"/>
            <a:t>	</a:t>
          </a:r>
        </a:p>
      </dsp:txBody>
      <dsp:txXfrm>
        <a:off x="0" y="2752343"/>
        <a:ext cx="6263640" cy="688085"/>
      </dsp:txXfrm>
    </dsp:sp>
    <dsp:sp modelId="{8231F7F8-4877-4799-AD10-D43EF0B05655}">
      <dsp:nvSpPr>
        <dsp:cNvPr id="0" name=""/>
        <dsp:cNvSpPr/>
      </dsp:nvSpPr>
      <dsp:spPr>
        <a:xfrm>
          <a:off x="0" y="3440430"/>
          <a:ext cx="6263640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D30A41C-3ED4-400C-833D-AC90F4D39AD1}">
      <dsp:nvSpPr>
        <dsp:cNvPr id="0" name=""/>
        <dsp:cNvSpPr/>
      </dsp:nvSpPr>
      <dsp:spPr>
        <a:xfrm>
          <a:off x="0" y="3440429"/>
          <a:ext cx="6263640" cy="6880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 err="1">
              <a:latin typeface="+mj-lt"/>
            </a:rPr>
            <a:t>Menntun</a:t>
          </a:r>
          <a:r>
            <a:rPr lang="en-US" sz="2700" kern="1200" dirty="0">
              <a:latin typeface="+mj-lt"/>
            </a:rPr>
            <a:t> </a:t>
          </a:r>
          <a:r>
            <a:rPr lang="en-US" sz="2700" kern="1200" dirty="0" err="1">
              <a:latin typeface="+mj-lt"/>
            </a:rPr>
            <a:t>og</a:t>
          </a:r>
          <a:r>
            <a:rPr lang="en-US" sz="2700" kern="1200" dirty="0">
              <a:latin typeface="+mj-lt"/>
            </a:rPr>
            <a:t> </a:t>
          </a:r>
          <a:r>
            <a:rPr lang="en-US" sz="2700" kern="1200" dirty="0" err="1">
              <a:latin typeface="+mj-lt"/>
            </a:rPr>
            <a:t>vísindi</a:t>
          </a:r>
          <a:r>
            <a:rPr lang="en-US" sz="2700" kern="1200" dirty="0">
              <a:latin typeface="+mj-lt"/>
            </a:rPr>
            <a:t> </a:t>
          </a:r>
          <a:r>
            <a:rPr lang="en-US" sz="2700" kern="1200" dirty="0"/>
            <a:t>	</a:t>
          </a:r>
        </a:p>
      </dsp:txBody>
      <dsp:txXfrm>
        <a:off x="0" y="3440429"/>
        <a:ext cx="6263640" cy="688085"/>
      </dsp:txXfrm>
    </dsp:sp>
    <dsp:sp modelId="{A5F5FD77-0538-4CEE-968A-C429758A777B}">
      <dsp:nvSpPr>
        <dsp:cNvPr id="0" name=""/>
        <dsp:cNvSpPr/>
      </dsp:nvSpPr>
      <dsp:spPr>
        <a:xfrm>
          <a:off x="0" y="4128515"/>
          <a:ext cx="6263640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32B85C-A683-4616-9170-B23BFCCC24E1}">
      <dsp:nvSpPr>
        <dsp:cNvPr id="0" name=""/>
        <dsp:cNvSpPr/>
      </dsp:nvSpPr>
      <dsp:spPr>
        <a:xfrm>
          <a:off x="0" y="4128515"/>
          <a:ext cx="6263640" cy="6880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 err="1">
              <a:latin typeface="+mj-lt"/>
            </a:rPr>
            <a:t>Nokkrir</a:t>
          </a:r>
          <a:r>
            <a:rPr lang="en-US" sz="2700" kern="1200" dirty="0">
              <a:latin typeface="+mj-lt"/>
            </a:rPr>
            <a:t> </a:t>
          </a:r>
          <a:r>
            <a:rPr lang="en-US" sz="2700" kern="1200" dirty="0" err="1">
              <a:latin typeface="+mj-lt"/>
            </a:rPr>
            <a:t>áfangar</a:t>
          </a:r>
          <a:r>
            <a:rPr lang="en-US" sz="2700" kern="1200" dirty="0">
              <a:latin typeface="+mj-lt"/>
            </a:rPr>
            <a:t> </a:t>
          </a:r>
          <a:r>
            <a:rPr lang="en-US" sz="2700" kern="1200" dirty="0" err="1">
              <a:latin typeface="+mj-lt"/>
            </a:rPr>
            <a:t>úr</a:t>
          </a:r>
          <a:r>
            <a:rPr lang="en-US" sz="2700" kern="1200" dirty="0">
              <a:latin typeface="+mj-lt"/>
            </a:rPr>
            <a:t> </a:t>
          </a:r>
          <a:r>
            <a:rPr lang="en-US" sz="2700" kern="1200" dirty="0" err="1">
              <a:latin typeface="+mj-lt"/>
            </a:rPr>
            <a:t>sögu</a:t>
          </a:r>
          <a:r>
            <a:rPr lang="en-US" sz="2700" kern="1200" dirty="0">
              <a:latin typeface="+mj-lt"/>
            </a:rPr>
            <a:t> </a:t>
          </a:r>
          <a:r>
            <a:rPr lang="en-US" sz="2700" kern="1200" dirty="0" err="1">
              <a:latin typeface="+mj-lt"/>
            </a:rPr>
            <a:t>Landspítala</a:t>
          </a:r>
          <a:r>
            <a:rPr lang="en-US" sz="2700" kern="1200" dirty="0"/>
            <a:t>	</a:t>
          </a:r>
        </a:p>
      </dsp:txBody>
      <dsp:txXfrm>
        <a:off x="0" y="4128515"/>
        <a:ext cx="6263640" cy="688085"/>
      </dsp:txXfrm>
    </dsp:sp>
    <dsp:sp modelId="{C66F8921-845F-4787-A3CC-453ADD145086}">
      <dsp:nvSpPr>
        <dsp:cNvPr id="0" name=""/>
        <dsp:cNvSpPr/>
      </dsp:nvSpPr>
      <dsp:spPr>
        <a:xfrm>
          <a:off x="0" y="4816601"/>
          <a:ext cx="6263640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6E1262-EBEA-44D9-8077-5EDA79C58F48}">
      <dsp:nvSpPr>
        <dsp:cNvPr id="0" name=""/>
        <dsp:cNvSpPr/>
      </dsp:nvSpPr>
      <dsp:spPr>
        <a:xfrm>
          <a:off x="0" y="4816601"/>
          <a:ext cx="6263640" cy="6880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 err="1">
              <a:latin typeface="+mj-lt"/>
            </a:rPr>
            <a:t>Nýbyggingar</a:t>
          </a:r>
          <a:r>
            <a:rPr lang="en-US" sz="2700" kern="1200" dirty="0">
              <a:latin typeface="+mj-lt"/>
            </a:rPr>
            <a:t> </a:t>
          </a:r>
          <a:r>
            <a:rPr lang="en-US" sz="2700" kern="1200" dirty="0" err="1">
              <a:latin typeface="+mj-lt"/>
            </a:rPr>
            <a:t>við</a:t>
          </a:r>
          <a:r>
            <a:rPr lang="en-US" sz="2700" kern="1200" dirty="0">
              <a:latin typeface="+mj-lt"/>
            </a:rPr>
            <a:t> </a:t>
          </a:r>
          <a:r>
            <a:rPr lang="en-US" sz="2700" kern="1200" dirty="0" err="1">
              <a:latin typeface="+mj-lt"/>
            </a:rPr>
            <a:t>Landspítala</a:t>
          </a:r>
          <a:r>
            <a:rPr lang="en-US" sz="2700" kern="1200" dirty="0">
              <a:latin typeface="+mj-lt"/>
            </a:rPr>
            <a:t>  	</a:t>
          </a:r>
        </a:p>
      </dsp:txBody>
      <dsp:txXfrm>
        <a:off x="0" y="4816601"/>
        <a:ext cx="6263640" cy="68808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1C3F45-8836-4554-862C-4BE836ECB41C}">
      <dsp:nvSpPr>
        <dsp:cNvPr id="0" name=""/>
        <dsp:cNvSpPr/>
      </dsp:nvSpPr>
      <dsp:spPr>
        <a:xfrm>
          <a:off x="1120012" y="1544"/>
          <a:ext cx="2171818" cy="130309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2100" kern="1200" dirty="0">
              <a:latin typeface="+mj-lt"/>
            </a:rPr>
            <a:t>132.000 einstaklingar  </a:t>
          </a:r>
          <a:r>
            <a:rPr lang="is-IS" sz="1100" kern="1200" dirty="0">
              <a:latin typeface="+mj-lt"/>
            </a:rPr>
            <a:t>(sumir oftar en einu sinni)</a:t>
          </a:r>
          <a:endParaRPr lang="en-US" sz="1100" kern="1200" dirty="0">
            <a:latin typeface="+mj-lt"/>
          </a:endParaRPr>
        </a:p>
      </dsp:txBody>
      <dsp:txXfrm>
        <a:off x="1120012" y="1544"/>
        <a:ext cx="2171818" cy="1303091"/>
      </dsp:txXfrm>
    </dsp:sp>
    <dsp:sp modelId="{0BDAA7B1-A269-4841-A3E3-9272781C9676}">
      <dsp:nvSpPr>
        <dsp:cNvPr id="0" name=""/>
        <dsp:cNvSpPr/>
      </dsp:nvSpPr>
      <dsp:spPr>
        <a:xfrm>
          <a:off x="3509013" y="1544"/>
          <a:ext cx="2171818" cy="1303091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2400" kern="1200" dirty="0">
              <a:latin typeface="+mj-lt"/>
            </a:rPr>
            <a:t>94.000 komur í slysa- og bráðaþjónustu</a:t>
          </a:r>
          <a:endParaRPr lang="en-US" sz="2400" kern="1200" dirty="0">
            <a:latin typeface="+mj-lt"/>
          </a:endParaRPr>
        </a:p>
      </dsp:txBody>
      <dsp:txXfrm>
        <a:off x="3509013" y="1544"/>
        <a:ext cx="2171818" cy="1303091"/>
      </dsp:txXfrm>
    </dsp:sp>
    <dsp:sp modelId="{ED0F1188-9445-4E42-A24A-6A82ABE90268}">
      <dsp:nvSpPr>
        <dsp:cNvPr id="0" name=""/>
        <dsp:cNvSpPr/>
      </dsp:nvSpPr>
      <dsp:spPr>
        <a:xfrm>
          <a:off x="5898013" y="1544"/>
          <a:ext cx="2171818" cy="1303091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1900" kern="1200" dirty="0">
              <a:solidFill>
                <a:prstClr val="white"/>
              </a:solidFill>
              <a:latin typeface="Arial"/>
              <a:ea typeface="+mn-ea"/>
              <a:cs typeface="+mn-cs"/>
            </a:rPr>
            <a:t>522.000 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1900" kern="1200" dirty="0">
              <a:solidFill>
                <a:prstClr val="white"/>
              </a:solidFill>
              <a:latin typeface="Arial"/>
              <a:ea typeface="+mn-ea"/>
              <a:cs typeface="+mn-cs"/>
            </a:rPr>
            <a:t>komur, símtöl og </a:t>
          </a:r>
          <a:r>
            <a:rPr lang="is-IS" sz="1900" kern="1200" dirty="0" err="1">
              <a:solidFill>
                <a:prstClr val="white"/>
              </a:solidFill>
              <a:latin typeface="Arial"/>
              <a:ea typeface="+mn-ea"/>
              <a:cs typeface="+mn-cs"/>
            </a:rPr>
            <a:t>fjarþjónusta</a:t>
          </a:r>
          <a:r>
            <a:rPr lang="is-IS" sz="1900" kern="1200" dirty="0">
              <a:solidFill>
                <a:prstClr val="white"/>
              </a:solidFill>
              <a:latin typeface="Arial"/>
              <a:ea typeface="+mn-ea"/>
              <a:cs typeface="+mn-cs"/>
            </a:rPr>
            <a:t> á dag- og göngudeildum</a:t>
          </a:r>
          <a:endParaRPr lang="en-US" sz="1900" kern="1200" dirty="0">
            <a:solidFill>
              <a:prstClr val="white"/>
            </a:solidFill>
            <a:latin typeface="Arial"/>
            <a:ea typeface="+mn-ea"/>
            <a:cs typeface="+mn-cs"/>
          </a:endParaRPr>
        </a:p>
      </dsp:txBody>
      <dsp:txXfrm>
        <a:off x="5898013" y="1544"/>
        <a:ext cx="2171818" cy="1303091"/>
      </dsp:txXfrm>
    </dsp:sp>
    <dsp:sp modelId="{D6A44DDB-5351-4EB2-938C-B86ABEE25681}">
      <dsp:nvSpPr>
        <dsp:cNvPr id="0" name=""/>
        <dsp:cNvSpPr/>
      </dsp:nvSpPr>
      <dsp:spPr>
        <a:xfrm>
          <a:off x="1120012" y="1521817"/>
          <a:ext cx="2171818" cy="130309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2400" kern="1200" dirty="0">
              <a:latin typeface="+mj-lt"/>
            </a:rPr>
            <a:t>14.600 skurðaðgerðir </a:t>
          </a:r>
          <a:endParaRPr lang="en-US" sz="2400" kern="1200" dirty="0">
            <a:latin typeface="+mj-lt"/>
          </a:endParaRPr>
        </a:p>
      </dsp:txBody>
      <dsp:txXfrm>
        <a:off x="1120012" y="1521817"/>
        <a:ext cx="2171818" cy="1303091"/>
      </dsp:txXfrm>
    </dsp:sp>
    <dsp:sp modelId="{55695E28-E39E-4454-88C6-F33152AE9664}">
      <dsp:nvSpPr>
        <dsp:cNvPr id="0" name=""/>
        <dsp:cNvSpPr/>
      </dsp:nvSpPr>
      <dsp:spPr>
        <a:xfrm>
          <a:off x="3509013" y="1521817"/>
          <a:ext cx="2171818" cy="1303091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2400" kern="1200" dirty="0">
              <a:latin typeface="+mj-lt"/>
            </a:rPr>
            <a:t>3.166 fæðingar</a:t>
          </a:r>
          <a:endParaRPr lang="en-US" sz="2400" kern="1200" dirty="0">
            <a:latin typeface="+mj-lt"/>
          </a:endParaRPr>
        </a:p>
      </dsp:txBody>
      <dsp:txXfrm>
        <a:off x="3509013" y="1521817"/>
        <a:ext cx="2171818" cy="1303091"/>
      </dsp:txXfrm>
    </dsp:sp>
    <dsp:sp modelId="{98A9EE42-3DF5-4B4E-861C-0E0F7510B3E4}">
      <dsp:nvSpPr>
        <dsp:cNvPr id="0" name=""/>
        <dsp:cNvSpPr/>
      </dsp:nvSpPr>
      <dsp:spPr>
        <a:xfrm>
          <a:off x="5898013" y="1521817"/>
          <a:ext cx="2171818" cy="130309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2400" kern="1200" dirty="0">
              <a:latin typeface="+mj-lt"/>
            </a:rPr>
            <a:t>27.400 innlagnir</a:t>
          </a:r>
          <a:endParaRPr lang="en-US" sz="2400" kern="1200" dirty="0">
            <a:latin typeface="+mj-lt"/>
          </a:endParaRPr>
        </a:p>
      </dsp:txBody>
      <dsp:txXfrm>
        <a:off x="5898013" y="1521817"/>
        <a:ext cx="2171818" cy="1303091"/>
      </dsp:txXfrm>
    </dsp:sp>
    <dsp:sp modelId="{FD5FFF8D-0ED9-4516-AD2D-438A487555A4}">
      <dsp:nvSpPr>
        <dsp:cNvPr id="0" name=""/>
        <dsp:cNvSpPr/>
      </dsp:nvSpPr>
      <dsp:spPr>
        <a:xfrm>
          <a:off x="3509013" y="3042091"/>
          <a:ext cx="2171818" cy="1303091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2400" kern="1200" dirty="0">
              <a:latin typeface="+mj-lt"/>
            </a:rPr>
            <a:t>4,8  daga meðallegutími </a:t>
          </a:r>
          <a:endParaRPr lang="en-US" sz="2400" kern="1200" dirty="0">
            <a:latin typeface="+mj-lt"/>
          </a:endParaRPr>
        </a:p>
      </dsp:txBody>
      <dsp:txXfrm>
        <a:off x="3509013" y="3042091"/>
        <a:ext cx="2171818" cy="130309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622798" y="0"/>
            <a:ext cx="4301543" cy="33988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598D9252-598C-4A5B-BA44-B23A4809FF4C}" type="datetimeFigureOut">
              <a:rPr lang="en-US"/>
              <a:pPr/>
              <a:t>6/12/2024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456612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622798" y="6456612"/>
            <a:ext cx="4301543" cy="339884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DB1CD632-50CE-4260-9AB8-3E1BE64E7F8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22798" y="0"/>
            <a:ext cx="4301543" cy="33988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DFF0A4F-E52B-4C70-9C97-9CD587A7403F}" type="datetimeFigureOut">
              <a:rPr lang="en-US"/>
              <a:pPr/>
              <a:t>6/12/2024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052638" y="431800"/>
            <a:ext cx="3282950" cy="18462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496332" y="2379186"/>
            <a:ext cx="8933974" cy="39086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456612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22798" y="6456612"/>
            <a:ext cx="4301543" cy="339884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5FB08362-2E5B-410B-96DC-EC4A0C54B0F8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27:notes"/>
          <p:cNvSpPr txBox="1">
            <a:spLocks noGrp="1"/>
          </p:cNvSpPr>
          <p:nvPr>
            <p:ph type="body" idx="1"/>
          </p:nvPr>
        </p:nvSpPr>
        <p:spPr>
          <a:xfrm>
            <a:off x="339884" y="3474323"/>
            <a:ext cx="6117908" cy="570781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1763" y="628650"/>
            <a:ext cx="4795837" cy="2698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27:notes"/>
          <p:cNvSpPr txBox="1">
            <a:spLocks noGrp="1"/>
          </p:cNvSpPr>
          <p:nvPr>
            <p:ph type="body" idx="1"/>
          </p:nvPr>
        </p:nvSpPr>
        <p:spPr>
          <a:xfrm>
            <a:off x="339884" y="3474323"/>
            <a:ext cx="6117908" cy="570781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1763" y="628650"/>
            <a:ext cx="4795837" cy="2698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029049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s-IS" dirty="0"/>
              <a:t>uppfært: 14.05.19</a:t>
            </a:r>
          </a:p>
          <a:p>
            <a:endParaRPr lang="is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DDF20-EE2F-4765-98F2-DCC6C967E190}" type="slidenum">
              <a:rPr lang="en-US" smtClean="0"/>
              <a:pPr/>
              <a:t>41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1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6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7.xml"/><Relationship Id="rId4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8.xml"/><Relationship Id="rId4" Type="http://schemas.openxmlformats.org/officeDocument/2006/relationships/image" Target="../media/image1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 bwMode="auto"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19088" y="4965700"/>
            <a:ext cx="8642350" cy="1573213"/>
          </a:xfrm>
          <a:prstGeom prst="rect">
            <a:avLst/>
          </a:prstGeom>
          <a:solidFill>
            <a:srgbClr val="948B84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19088" y="3448050"/>
            <a:ext cx="8642350" cy="1516063"/>
          </a:xfrm>
          <a:prstGeom prst="rect">
            <a:avLst/>
          </a:prstGeom>
          <a:solidFill>
            <a:srgbClr val="A29B95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19088" y="311150"/>
            <a:ext cx="8642350" cy="3136900"/>
          </a:xfrm>
          <a:prstGeom prst="rect">
            <a:avLst/>
          </a:prstGeom>
          <a:solidFill>
            <a:srgbClr val="AAAAA4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8961438" y="4965700"/>
            <a:ext cx="2897187" cy="1573213"/>
          </a:xfrm>
          <a:prstGeom prst="rect">
            <a:avLst/>
          </a:prstGeom>
          <a:solidFill>
            <a:srgbClr val="529BCA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961438" y="3448050"/>
            <a:ext cx="2897187" cy="1517650"/>
          </a:xfrm>
          <a:prstGeom prst="rect">
            <a:avLst/>
          </a:prstGeom>
          <a:solidFill>
            <a:srgbClr val="77AEC9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8961438" y="311150"/>
            <a:ext cx="2897187" cy="3136900"/>
          </a:xfrm>
          <a:prstGeom prst="rect">
            <a:avLst/>
          </a:prstGeom>
          <a:solidFill>
            <a:srgbClr val="98C2D7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2266613" y="312738"/>
            <a:ext cx="2438400" cy="61928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2880"/>
          <a:lstStyle/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r>
              <a:rPr lang="en-US" dirty="0"/>
              <a:t>To add a picture background: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From the Design tab, Background group, select Background Styles &gt; Format Background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In the Format Background dialog box, select Fill &gt; Picture or texture fill &gt; Insert from file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Choose a picture from your files and press Insert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Close the Format Background dialog box</a:t>
            </a:r>
          </a:p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endParaRPr lang="en-US" dirty="0"/>
          </a:p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11" name="Picture 16" descr="LHS_isl_lit_landscape-01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40988" y="395288"/>
            <a:ext cx="1335087" cy="39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2724" y="3447289"/>
            <a:ext cx="7199026" cy="1517436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62724" y="5065308"/>
            <a:ext cx="7196328" cy="919567"/>
          </a:xfrm>
        </p:spPr>
        <p:txBody>
          <a:bodyPr>
            <a:normAutofit/>
          </a:bodyPr>
          <a:lstStyle>
            <a:lvl1pPr marL="0" indent="0">
              <a:spcBef>
                <a:spcPts val="20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Left Content with Dark Picture">
    <p:bg bwMode="auto"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/>
          <p:nvPr/>
        </p:nvSpPr>
        <p:spPr>
          <a:xfrm>
            <a:off x="323850" y="312738"/>
            <a:ext cx="6545263" cy="6226175"/>
          </a:xfrm>
          <a:custGeom>
            <a:avLst/>
            <a:gdLst/>
            <a:ahLst/>
            <a:cxnLst/>
            <a:rect l="l" t="t" r="r" b="b"/>
            <a:pathLst>
              <a:path w="11547642" h="6225117">
                <a:moveTo>
                  <a:pt x="0" y="0"/>
                </a:moveTo>
                <a:lnTo>
                  <a:pt x="11547642" y="0"/>
                </a:lnTo>
                <a:lnTo>
                  <a:pt x="11547642" y="6225117"/>
                </a:lnTo>
                <a:lnTo>
                  <a:pt x="0" y="6225117"/>
                </a:lnTo>
                <a:close/>
              </a:path>
            </a:pathLst>
          </a:custGeom>
          <a:solidFill>
            <a:schemeClr val="bg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2266613" y="312738"/>
            <a:ext cx="2438400" cy="61928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2880"/>
          <a:lstStyle/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r>
              <a:rPr lang="en-US" dirty="0"/>
              <a:t>To add a picture background: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From the Design tab, Background group, select Background Styles &gt; Format Background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In the Format Background dialog box, select Fill &gt; Picture or texture fill &gt; Insert from file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Choose a picture from your files and press Insert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Close the Format Background dialog box</a:t>
            </a:r>
          </a:p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endParaRPr lang="en-US" dirty="0"/>
          </a:p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6" name="Picture 10" descr="LHS_isl_lit_landscape-01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11788" y="395288"/>
            <a:ext cx="1335087" cy="39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9378" y="655784"/>
            <a:ext cx="4367022" cy="83755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9378" y="1962150"/>
            <a:ext cx="4976622" cy="4022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Footer Placeholder 17"/>
          <p:cNvSpPr>
            <a:spLocks noGrp="1"/>
          </p:cNvSpPr>
          <p:nvPr>
            <p:ph type="ftr" sz="quarter" idx="10"/>
          </p:nvPr>
        </p:nvSpPr>
        <p:spPr>
          <a:xfrm>
            <a:off x="1119188" y="6010275"/>
            <a:ext cx="4529137" cy="2444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18"/>
          <p:cNvSpPr>
            <a:spLocks noGrp="1"/>
          </p:cNvSpPr>
          <p:nvPr>
            <p:ph type="sldNum" sz="quarter" idx="11"/>
          </p:nvPr>
        </p:nvSpPr>
        <p:spPr>
          <a:xfrm>
            <a:off x="5638800" y="6010275"/>
            <a:ext cx="457200" cy="246063"/>
          </a:xfrm>
        </p:spPr>
        <p:txBody>
          <a:bodyPr/>
          <a:lstStyle>
            <a:lvl1pPr>
              <a:defRPr/>
            </a:lvl1pPr>
          </a:lstStyle>
          <a:p>
            <a:fld id="{6BC3B6D8-17BF-4F65-B357-1A0863D25D8B}" type="slidenum">
              <a:rPr lang="en-US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36803" y="1681163"/>
            <a:ext cx="4297680" cy="586549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1800" b="1" cap="all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736803" y="2313432"/>
            <a:ext cx="4297680" cy="367144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57520" y="1681163"/>
            <a:ext cx="4297680" cy="586549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1800" b="1" cap="all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57520" y="2313432"/>
            <a:ext cx="4297680" cy="367144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1736803" y="655784"/>
            <a:ext cx="8718397" cy="83755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102FB90-BACB-44CC-97FC-0DE601E92E4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44CE89D-4377-4E39-BF54-9E35DF6415C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Light Picture with Blue Caption">
    <p:bg bwMode="auto"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25438" y="5516563"/>
            <a:ext cx="11547475" cy="1039812"/>
          </a:xfrm>
          <a:prstGeom prst="rect">
            <a:avLst/>
          </a:prstGeom>
          <a:solidFill>
            <a:srgbClr val="BDB7B2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2266613" y="312738"/>
            <a:ext cx="2438400" cy="61928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2880"/>
          <a:lstStyle/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r>
              <a:rPr lang="en-US" dirty="0"/>
              <a:t>To add a picture background: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From the Design tab, Background group, select Background Styles &gt; Format Background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In the Format Background dialog box, select Fill &gt; Picture or texture fill &gt; Insert from file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Choose a picture from your files and press Insert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Close the Format Background dialog box</a:t>
            </a:r>
          </a:p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endParaRPr lang="en-US" dirty="0"/>
          </a:p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9072" y="5530501"/>
            <a:ext cx="8718397" cy="1025573"/>
          </a:xfrm>
        </p:spPr>
        <p:txBody>
          <a:bodyPr anchor="ctr"/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Dark Picture with Blue Caption">
    <p:bg bwMode="auto"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25438" y="5516563"/>
            <a:ext cx="11547475" cy="1039812"/>
          </a:xfrm>
          <a:prstGeom prst="rect">
            <a:avLst/>
          </a:prstGeom>
          <a:solidFill>
            <a:srgbClr val="77AEC9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2266613" y="312738"/>
            <a:ext cx="2438400" cy="61928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2880"/>
          <a:lstStyle/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r>
              <a:rPr lang="en-US" dirty="0"/>
              <a:t>To add a picture background: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From the Design tab, Background group, select Background Styles &gt; Format Background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In the Format Background dialog box, select Fill &gt; Picture or texture fill &gt; Insert from file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Choose a picture from your files and press Insert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Close the Format Background dialog box</a:t>
            </a:r>
          </a:p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endParaRPr lang="en-US" dirty="0"/>
          </a:p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9072" y="5530501"/>
            <a:ext cx="8718397" cy="1025573"/>
          </a:xfrm>
        </p:spPr>
        <p:txBody>
          <a:bodyPr anchor="ctr"/>
          <a:lstStyle>
            <a:lvl1pPr>
              <a:defRPr sz="20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LHS_isl_lit_landscape-01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40988" y="395288"/>
            <a:ext cx="1335087" cy="39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1E16674-77CE-4F8D-A577-F83E2D1FC7F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with Blue Bor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213332A-5645-4080-9E4F-8C9C756B103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Dark Full-Frame Picture">
    <p:bg bwMode="auto"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266613" y="312738"/>
            <a:ext cx="2438400" cy="61928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2880"/>
          <a:lstStyle/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r>
              <a:rPr lang="en-US" dirty="0"/>
              <a:t>To add a picture background: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From the Design tab, Background group, select Background Styles &gt; Format Background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In the Format Background dialog box, select Fill &gt; Picture or texture fill &gt; Insert from file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Choose a picture from your files and press Insert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Close the Format Background dialog box</a:t>
            </a:r>
          </a:p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endParaRPr lang="en-US" dirty="0"/>
          </a:p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2_Dark Full-Frame Picture">
    <p:bg bwMode="auto"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266613" y="312738"/>
            <a:ext cx="2438400" cy="61928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2880"/>
          <a:lstStyle/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r>
              <a:rPr lang="en-US" dirty="0"/>
              <a:t>To add a picture background: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From the Design tab, Background group, select Background Styles &gt; Format Background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In the Format Background dialog box, select Fill &gt; Picture or texture fill &gt; Insert from file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Choose a picture from your files and press Insert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Close the Format Background dialog box</a:t>
            </a:r>
          </a:p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endParaRPr lang="en-US" dirty="0"/>
          </a:p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3" name="Picture 9" descr="LHS_isl_lit_landscape-01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40988" y="395288"/>
            <a:ext cx="1335087" cy="39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6802" y="655784"/>
            <a:ext cx="8718397" cy="8375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34312" y="1962150"/>
            <a:ext cx="8723376" cy="40227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E1A9339-136E-465C-A5E3-3CA280A0FB0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Dark Full-Frame Picture">
    <p:bg bwMode="auto"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2"/>
          <p:cNvSpPr/>
          <p:nvPr/>
        </p:nvSpPr>
        <p:spPr>
          <a:xfrm>
            <a:off x="0" y="0"/>
            <a:ext cx="12188825" cy="6858000"/>
          </a:xfrm>
          <a:custGeom>
            <a:avLst/>
            <a:gdLst/>
            <a:ahLst/>
            <a:cxnLst/>
            <a:rect l="l" t="t" r="r" b="b"/>
            <a:pathLst>
              <a:path w="12188952" h="6858000">
                <a:moveTo>
                  <a:pt x="319535" y="313267"/>
                </a:moveTo>
                <a:lnTo>
                  <a:pt x="319535" y="6538384"/>
                </a:lnTo>
                <a:lnTo>
                  <a:pt x="11867177" y="6538384"/>
                </a:lnTo>
                <a:lnTo>
                  <a:pt x="11867177" y="313267"/>
                </a:ln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2266613" y="312738"/>
            <a:ext cx="2438400" cy="61928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2880"/>
          <a:lstStyle/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r>
              <a:rPr lang="en-US" dirty="0"/>
              <a:t>To add a picture background: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From the Design tab, Background group, select Background Styles &gt; Format Background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In the Format Background dialog box, select Fill &gt; Picture or texture fill &gt; Insert from file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Choose a picture from your files and press Insert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Close the Format Background dialog box</a:t>
            </a:r>
          </a:p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endParaRPr lang="en-US" dirty="0"/>
          </a:p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4" name="Picture 10" descr="LHS_isl_lit_landscape-01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40988" y="395288"/>
            <a:ext cx="1335087" cy="39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36803" y="1962149"/>
            <a:ext cx="5755678" cy="402157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31038" y="1962149"/>
            <a:ext cx="2824162" cy="40227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736803" y="655784"/>
            <a:ext cx="8718397" cy="83755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8648248-FD97-42B1-9391-3EC9BF8D278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34312" y="1724024"/>
            <a:ext cx="8723376" cy="426084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C986EEF-6EF9-4DE5-8420-565A20E2B41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666749"/>
            <a:ext cx="1741488" cy="58388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44664" y="666749"/>
            <a:ext cx="6827836" cy="58388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 rot="5400000">
            <a:off x="-1185068" y="3229768"/>
            <a:ext cx="5372100" cy="24606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 rot="5400000">
            <a:off x="1272382" y="6153943"/>
            <a:ext cx="457200" cy="246063"/>
          </a:xfrm>
        </p:spPr>
        <p:txBody>
          <a:bodyPr/>
          <a:lstStyle>
            <a:lvl1pPr>
              <a:defRPr/>
            </a:lvl1pPr>
          </a:lstStyle>
          <a:p>
            <a:fld id="{0A5F3010-92A6-4288-96B8-F0DD2EE610F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Grey Title and Content">
    <p:bg bwMode="auto"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2"/>
          <p:cNvSpPr/>
          <p:nvPr/>
        </p:nvSpPr>
        <p:spPr>
          <a:xfrm>
            <a:off x="0" y="0"/>
            <a:ext cx="12188825" cy="6858000"/>
          </a:xfrm>
          <a:custGeom>
            <a:avLst/>
            <a:gdLst/>
            <a:ahLst/>
            <a:cxnLst/>
            <a:rect l="l" t="t" r="r" b="b"/>
            <a:pathLst>
              <a:path w="12188952" h="6858000">
                <a:moveTo>
                  <a:pt x="319535" y="313267"/>
                </a:moveTo>
                <a:lnTo>
                  <a:pt x="319535" y="6538384"/>
                </a:lnTo>
                <a:lnTo>
                  <a:pt x="11867177" y="6538384"/>
                </a:lnTo>
                <a:lnTo>
                  <a:pt x="11867177" y="313267"/>
                </a:ln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AC21DA5-88CB-42E2-B7DC-A76743B400D8}" type="slidenum">
              <a:rPr lang="en-US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Grey Title and Content with Picture">
    <p:bg bwMode="auto"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/>
          <p:nvPr/>
        </p:nvSpPr>
        <p:spPr>
          <a:xfrm>
            <a:off x="319088" y="312738"/>
            <a:ext cx="11547475" cy="6226175"/>
          </a:xfrm>
          <a:custGeom>
            <a:avLst/>
            <a:gdLst/>
            <a:ahLst/>
            <a:cxnLst/>
            <a:rect l="l" t="t" r="r" b="b"/>
            <a:pathLst>
              <a:path w="11547642" h="6225117">
                <a:moveTo>
                  <a:pt x="0" y="0"/>
                </a:moveTo>
                <a:lnTo>
                  <a:pt x="11547642" y="0"/>
                </a:lnTo>
                <a:lnTo>
                  <a:pt x="11547642" y="6225117"/>
                </a:lnTo>
                <a:lnTo>
                  <a:pt x="0" y="6225117"/>
                </a:lnTo>
                <a:close/>
              </a:path>
            </a:pathLst>
          </a:custGeom>
          <a:solidFill>
            <a:schemeClr val="bg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2266613" y="312738"/>
            <a:ext cx="2438400" cy="61928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2880"/>
          <a:lstStyle/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r>
              <a:rPr lang="en-US" dirty="0"/>
              <a:t>To add a picture background: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From the Design tab, Background group, select Background Styles &gt; Format Background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In the Format Background dialog box, select Fill &gt; Picture or texture fill &gt; Insert from file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Choose a picture from your files and press Insert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Close the Format Background dialog box</a:t>
            </a:r>
          </a:p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endParaRPr lang="en-US" dirty="0"/>
          </a:p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6" name="Picture 10" descr="LHS_isl_lit_landscape-01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40988" y="395288"/>
            <a:ext cx="1335087" cy="39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D783163-2DC7-4524-9346-8C596D541CC2}" type="slidenum">
              <a:rPr lang="en-US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White Title and Content with Picture">
    <p:bg bwMode="auto"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/>
          <p:nvPr/>
        </p:nvSpPr>
        <p:spPr>
          <a:xfrm>
            <a:off x="319088" y="312738"/>
            <a:ext cx="11547475" cy="6226175"/>
          </a:xfrm>
          <a:custGeom>
            <a:avLst/>
            <a:gdLst/>
            <a:ahLst/>
            <a:cxnLst/>
            <a:rect l="l" t="t" r="r" b="b"/>
            <a:pathLst>
              <a:path w="11547642" h="6225117">
                <a:moveTo>
                  <a:pt x="0" y="0"/>
                </a:moveTo>
                <a:lnTo>
                  <a:pt x="11547642" y="0"/>
                </a:lnTo>
                <a:lnTo>
                  <a:pt x="11547642" y="6225117"/>
                </a:lnTo>
                <a:lnTo>
                  <a:pt x="0" y="6225117"/>
                </a:lnTo>
                <a:close/>
              </a:path>
            </a:pathLst>
          </a:cu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2266613" y="312738"/>
            <a:ext cx="2438400" cy="61928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2880"/>
          <a:lstStyle/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r>
              <a:rPr lang="en-US" dirty="0"/>
              <a:t>To add a picture background: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From the Design tab, Background group, select Background Styles &gt; Format Background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In the Format Background dialog box, select Fill &gt; Picture or texture fill &gt; Insert from file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Choose a picture from your files and press Insert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Close the Format Background dialog box</a:t>
            </a:r>
          </a:p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endParaRPr lang="en-US" dirty="0"/>
          </a:p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6" name="Picture 10" descr="LHS_isl_lit_landscape-01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40988" y="395288"/>
            <a:ext cx="1335087" cy="39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A6F8FBC-9B1F-41E1-9536-78CE357CE999}" type="slidenum">
              <a:rPr lang="en-US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34312" y="1962150"/>
            <a:ext cx="8723376" cy="40227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1736803" y="1513241"/>
            <a:ext cx="8723376" cy="448909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 marL="0" indent="0">
              <a:spcBef>
                <a:spcPts val="0"/>
              </a:spcBef>
              <a:buNone/>
              <a:defRPr sz="1600"/>
            </a:lvl2pPr>
            <a:lvl3pPr marL="0" indent="0">
              <a:spcBef>
                <a:spcPts val="0"/>
              </a:spcBef>
              <a:buNone/>
              <a:defRPr sz="1600"/>
            </a:lvl3pPr>
            <a:lvl4pPr marL="0" indent="0">
              <a:spcBef>
                <a:spcPts val="0"/>
              </a:spcBef>
              <a:buNone/>
              <a:defRPr sz="1600"/>
            </a:lvl4pPr>
            <a:lvl5pPr marL="0" indent="0">
              <a:spcBef>
                <a:spcPts val="0"/>
              </a:spcBef>
              <a:buNone/>
              <a:defRPr sz="1600"/>
            </a:lvl5pPr>
            <a:lvl6pPr marL="0" indent="0">
              <a:spcBef>
                <a:spcPts val="0"/>
              </a:spcBef>
              <a:buNone/>
              <a:defRPr sz="1600"/>
            </a:lvl6pPr>
            <a:lvl7pPr marL="0" indent="0">
              <a:spcBef>
                <a:spcPts val="0"/>
              </a:spcBef>
              <a:buNone/>
              <a:defRPr sz="1600"/>
            </a:lvl7pPr>
            <a:lvl8pPr marL="0" indent="0">
              <a:spcBef>
                <a:spcPts val="0"/>
              </a:spcBef>
              <a:buNone/>
              <a:defRPr sz="1600"/>
            </a:lvl8pPr>
            <a:lvl9pPr marL="0" indent="0">
              <a:spcBef>
                <a:spcPts val="0"/>
              </a:spcBef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736803" y="655784"/>
            <a:ext cx="8718397" cy="8375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fld id="{C8D8B686-DC85-49F7-8958-D95F4047764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Quote">
    <p:bg bwMode="auto"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19088" y="312738"/>
            <a:ext cx="11547475" cy="6226175"/>
          </a:xfrm>
          <a:prstGeom prst="rect">
            <a:avLst/>
          </a:prstGeom>
          <a:solidFill>
            <a:srgbClr val="948B84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2266613" y="312738"/>
            <a:ext cx="2438400" cy="61928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2880"/>
          <a:lstStyle/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r>
              <a:rPr lang="en-US" dirty="0"/>
              <a:t>To add a picture background: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From the Design tab, Background group, select Background Styles &gt; Format Background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In the Format Background dialog box, select Fill &gt; Picture or texture fill &gt; Insert from file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Choose a picture from your files and press Insert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Close the Format Background dialog box</a:t>
            </a:r>
          </a:p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endParaRPr lang="en-US" dirty="0"/>
          </a:p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6" name="Picture 10" descr="LHS_isl_lit_landscape-01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40988" y="395288"/>
            <a:ext cx="1335087" cy="39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62724" y="666751"/>
            <a:ext cx="7199026" cy="3402522"/>
          </a:xfrm>
        </p:spPr>
        <p:txBody>
          <a:bodyPr/>
          <a:lstStyle>
            <a:lvl1pPr marL="228600" indent="-228600"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62724" y="4169855"/>
            <a:ext cx="7196328" cy="1815020"/>
          </a:xfrm>
        </p:spPr>
        <p:txBody>
          <a:bodyPr>
            <a:noAutofit/>
          </a:bodyPr>
          <a:lstStyle>
            <a:lvl1pPr marL="228600" indent="0" algn="l">
              <a:spcBef>
                <a:spcPts val="20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36803" y="1962149"/>
            <a:ext cx="4297680" cy="4022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57520" y="1962150"/>
            <a:ext cx="4297680" cy="402272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736803" y="655784"/>
            <a:ext cx="8718397" cy="83755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F6B430A-6F17-4686-98E3-68AEC5447CA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Right Content with Picture">
    <p:bg bwMode="auto"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/>
          <p:nvPr/>
        </p:nvSpPr>
        <p:spPr>
          <a:xfrm>
            <a:off x="5321300" y="312738"/>
            <a:ext cx="6545263" cy="6226175"/>
          </a:xfrm>
          <a:custGeom>
            <a:avLst/>
            <a:gdLst/>
            <a:ahLst/>
            <a:cxnLst/>
            <a:rect l="l" t="t" r="r" b="b"/>
            <a:pathLst>
              <a:path w="11547642" h="6225117">
                <a:moveTo>
                  <a:pt x="0" y="0"/>
                </a:moveTo>
                <a:lnTo>
                  <a:pt x="11547642" y="0"/>
                </a:lnTo>
                <a:lnTo>
                  <a:pt x="11547642" y="6225117"/>
                </a:lnTo>
                <a:lnTo>
                  <a:pt x="0" y="6225117"/>
                </a:lnTo>
                <a:close/>
              </a:path>
            </a:pathLst>
          </a:custGeom>
          <a:solidFill>
            <a:schemeClr val="bg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2266613" y="312738"/>
            <a:ext cx="2438400" cy="61928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2880"/>
          <a:lstStyle/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r>
              <a:rPr lang="en-US" dirty="0"/>
              <a:t>To add a picture background: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From the Design tab, Background group, select Background Styles &gt; Format Background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In the Format Background dialog box, select Fill &gt; Picture or texture fill &gt; Insert from file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Choose a picture from your files and press Insert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Close the Format Background dialog box</a:t>
            </a:r>
          </a:p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endParaRPr lang="en-US" dirty="0"/>
          </a:p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6" name="Picture 10" descr="LHS_isl_lit_landscape-01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40988" y="395288"/>
            <a:ext cx="1335087" cy="39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7337" y="655784"/>
            <a:ext cx="4349052" cy="83755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7337" y="1962150"/>
            <a:ext cx="4349052" cy="4022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Footer Placeholder 20"/>
          <p:cNvSpPr>
            <a:spLocks noGrp="1"/>
          </p:cNvSpPr>
          <p:nvPr>
            <p:ph type="ftr" sz="quarter" idx="10"/>
          </p:nvPr>
        </p:nvSpPr>
        <p:spPr>
          <a:xfrm>
            <a:off x="6116638" y="6010275"/>
            <a:ext cx="3894137" cy="2444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CCED3EA-B3FB-4424-BBF4-8D738A3B5FB9}" type="slidenum">
              <a:rPr lang="en-US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36725" y="655638"/>
            <a:ext cx="8718550" cy="83820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733550" y="1962150"/>
            <a:ext cx="8724900" cy="402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add text or choose an icon below to insert a table, chart, SmartArt, picture, clip art or video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33550" y="6010275"/>
            <a:ext cx="8256588" cy="24447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cap="none" baseline="0" dirty="0">
                <a:solidFill>
                  <a:schemeClr val="tx1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" name="Rectangle 32"/>
          <p:cNvSpPr/>
          <p:nvPr/>
        </p:nvSpPr>
        <p:spPr>
          <a:xfrm>
            <a:off x="0" y="0"/>
            <a:ext cx="12188825" cy="6858000"/>
          </a:xfrm>
          <a:custGeom>
            <a:avLst/>
            <a:gdLst/>
            <a:ahLst/>
            <a:cxnLst/>
            <a:rect l="l" t="t" r="r" b="b"/>
            <a:pathLst>
              <a:path w="12188952" h="6858000">
                <a:moveTo>
                  <a:pt x="319535" y="313267"/>
                </a:moveTo>
                <a:lnTo>
                  <a:pt x="319535" y="6538384"/>
                </a:lnTo>
                <a:lnTo>
                  <a:pt x="11867177" y="6538384"/>
                </a:lnTo>
                <a:lnTo>
                  <a:pt x="11867177" y="313267"/>
                </a:ln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001250" y="6010275"/>
            <a:ext cx="457200" cy="246063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defRPr sz="800"/>
            </a:lvl1pPr>
          </a:lstStyle>
          <a:p>
            <a:fld id="{CC0441B5-B87A-49A6-8F06-491FF66EC679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1031" name="Picture 7" descr="LHS_isl_lit_landscape-01.png"/>
          <p:cNvPicPr>
            <a:picLocks noChangeAspect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10440988" y="395288"/>
            <a:ext cx="1335087" cy="39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696" r:id="rId6"/>
    <p:sldLayoutId id="2147483708" r:id="rId7"/>
    <p:sldLayoutId id="2147483697" r:id="rId8"/>
    <p:sldLayoutId id="2147483709" r:id="rId9"/>
    <p:sldLayoutId id="2147483710" r:id="rId10"/>
    <p:sldLayoutId id="2147483698" r:id="rId11"/>
    <p:sldLayoutId id="2147483699" r:id="rId12"/>
    <p:sldLayoutId id="2147483711" r:id="rId13"/>
    <p:sldLayoutId id="2147483712" r:id="rId14"/>
    <p:sldLayoutId id="2147483713" r:id="rId15"/>
    <p:sldLayoutId id="2147483714" r:id="rId16"/>
    <p:sldLayoutId id="2147483700" r:id="rId17"/>
    <p:sldLayoutId id="2147483715" r:id="rId18"/>
    <p:sldLayoutId id="2147483716" r:id="rId19"/>
    <p:sldLayoutId id="2147483717" r:id="rId20"/>
    <p:sldLayoutId id="2147483701" r:id="rId21"/>
    <p:sldLayoutId id="2147483702" r:id="rId22"/>
    <p:sldLayoutId id="2147483718" r:id="rId23"/>
  </p:sldLayoutIdLst>
  <p:transition spd="med">
    <p:fade/>
  </p:transition>
  <p:hf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1" kern="1200" cap="all">
          <a:solidFill>
            <a:schemeClr val="tx1"/>
          </a:solidFill>
          <a:latin typeface="+mj-lt"/>
          <a:ea typeface="MS PGothic" pitchFamily="34" charset="-128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ea typeface="MS PGothic" pitchFamily="34" charset="-128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ea typeface="MS PGothic" pitchFamily="34" charset="-128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ea typeface="MS PGothic" pitchFamily="34" charset="-128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ea typeface="MS PGothic" pitchFamily="34" charset="-128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ea typeface="MS PGothic" pitchFamily="34" charset="-128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ea typeface="MS PGothic" pitchFamily="34" charset="-128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ea typeface="MS PGothic" pitchFamily="34" charset="-128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ea typeface="MS PGothic" pitchFamily="34" charset="-128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2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1pPr>
      <a:lvl2pPr marL="685800" indent="-22860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Font typeface="Arial" pitchFamily="34" charset="0"/>
        <a:buChar char="–"/>
        <a:defRPr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096963" indent="-182563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011363" indent="-182563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26080" indent="-18288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40480" indent="-18288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slideLayout" Target="../slideLayouts/slideLayout16.xml"/><Relationship Id="rId1" Type="http://schemas.openxmlformats.org/officeDocument/2006/relationships/themeOverride" Target="../theme/themeOverride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6.xml"/><Relationship Id="rId1" Type="http://schemas.openxmlformats.org/officeDocument/2006/relationships/themeOverride" Target="../theme/themeOverride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6.xml"/><Relationship Id="rId1" Type="http://schemas.openxmlformats.org/officeDocument/2006/relationships/themeOverride" Target="../theme/themeOverride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1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7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1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1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1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1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1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1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1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1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6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Relationship Id="rId9" Type="http://schemas.openxmlformats.org/officeDocument/2006/relationships/image" Target="../media/image57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6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1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86A7FEF-A8BD-4739-9DAD-BEF76D81E8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671" y="639881"/>
            <a:ext cx="6066941" cy="561486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75EEB5C-2C06-4B98-A08E-50D6695AFDD2}"/>
              </a:ext>
            </a:extLst>
          </p:cNvPr>
          <p:cNvSpPr txBox="1"/>
          <p:nvPr/>
        </p:nvSpPr>
        <p:spPr>
          <a:xfrm>
            <a:off x="7194286" y="2796100"/>
            <a:ext cx="4428418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LANDSPÍTALI</a:t>
            </a:r>
          </a:p>
          <a:p>
            <a:r>
              <a:rPr lang="is-IS" sz="3200" dirty="0">
                <a:latin typeface="+mj-lt"/>
              </a:rPr>
              <a:t>………………………………………………………………</a:t>
            </a:r>
          </a:p>
          <a:p>
            <a:endParaRPr lang="is-IS" sz="3200" dirty="0">
              <a:latin typeface="+mj-lt"/>
            </a:endParaRPr>
          </a:p>
          <a:p>
            <a:r>
              <a:rPr lang="is-IS" sz="1600" dirty="0">
                <a:latin typeface="+mj-lt"/>
              </a:rPr>
              <a:t>Dags: </a:t>
            </a:r>
          </a:p>
          <a:p>
            <a:endParaRPr lang="is-IS" sz="1600" dirty="0">
              <a:latin typeface="+mj-lt"/>
            </a:endParaRPr>
          </a:p>
          <a:p>
            <a:r>
              <a:rPr lang="is-IS" sz="1600" dirty="0">
                <a:latin typeface="+mj-lt"/>
              </a:rPr>
              <a:t>Nafn: 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51AC79D-7A34-4351-8716-41C927174BE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34800" y="6611937"/>
            <a:ext cx="457200" cy="246063"/>
          </a:xfrm>
        </p:spPr>
        <p:txBody>
          <a:bodyPr anchor="ctr"/>
          <a:lstStyle/>
          <a:p>
            <a:pPr algn="ctr"/>
            <a:fld id="{11E16674-77CE-4F8D-A577-F83E2D1FC7F4}" type="slidenum">
              <a:rPr lang="en-US" smtClean="0"/>
              <a:pPr algn="ctr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9825201"/>
      </p:ext>
    </p:extLst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1C60E261-4527-4BD7-A80F-279D26C370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5" y="0"/>
            <a:ext cx="12171550" cy="68580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3C81CF4-ACCD-48C3-A905-3C28A1C59FA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anchor="ctr"/>
          <a:lstStyle/>
          <a:p>
            <a:pPr algn="ctr"/>
            <a:fld id="{11E16674-77CE-4F8D-A577-F83E2D1FC7F4}" type="slidenum">
              <a:rPr lang="en-US" sz="1000" smtClean="0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10</a:t>
            </a:fld>
            <a:endParaRPr 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52F81E7-E5A9-4008-AA8A-071EC0628A81}"/>
              </a:ext>
            </a:extLst>
          </p:cNvPr>
          <p:cNvSpPr txBox="1">
            <a:spLocks/>
          </p:cNvSpPr>
          <p:nvPr/>
        </p:nvSpPr>
        <p:spPr>
          <a:xfrm>
            <a:off x="740673" y="312661"/>
            <a:ext cx="10168128" cy="11795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 kern="1200" cap="all">
                <a:solidFill>
                  <a:schemeClr val="tx1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r>
              <a:rPr lang="en-US" sz="3600" dirty="0" err="1">
                <a:solidFill>
                  <a:schemeClr val="bg1"/>
                </a:solidFill>
              </a:rPr>
              <a:t>Sjúkrahús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og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3600" dirty="0" err="1">
                <a:solidFill>
                  <a:schemeClr val="bg1"/>
                </a:solidFill>
              </a:rPr>
              <a:t>heilsugæslustöðvar</a:t>
            </a:r>
            <a:endParaRPr lang="en-US" sz="3600" dirty="0">
              <a:solidFill>
                <a:schemeClr val="bg1"/>
              </a:solidFill>
              <a:ea typeface="+mj-ea"/>
            </a:endParaRPr>
          </a:p>
        </p:txBody>
      </p:sp>
    </p:spTree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CBF4F899-171A-4F8B-90D5-FF7870C387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5" y="0"/>
            <a:ext cx="12171550" cy="68580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F35BFC3-72AD-4B35-A12B-A46E5EB4B25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anchor="ctr"/>
          <a:lstStyle/>
          <a:p>
            <a:pPr algn="ctr"/>
            <a:fld id="{11E16674-77CE-4F8D-A577-F83E2D1FC7F4}" type="slidenum">
              <a:rPr lang="en-US" sz="1000" smtClean="0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11</a:t>
            </a:fld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13ABC89-EB88-4F15-A5A4-DEAA044C4DB5}"/>
              </a:ext>
            </a:extLst>
          </p:cNvPr>
          <p:cNvSpPr txBox="1">
            <a:spLocks/>
          </p:cNvSpPr>
          <p:nvPr/>
        </p:nvSpPr>
        <p:spPr>
          <a:xfrm>
            <a:off x="419831" y="272556"/>
            <a:ext cx="10168128" cy="1605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 kern="1200" cap="all">
                <a:solidFill>
                  <a:schemeClr val="tx1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r>
              <a:rPr lang="en-US" sz="3600" dirty="0" err="1">
                <a:solidFill>
                  <a:schemeClr val="bg1"/>
                </a:solidFill>
              </a:rPr>
              <a:t>Sjúkrahús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og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</a:p>
          <a:p>
            <a:r>
              <a:rPr lang="en-US" sz="3600" dirty="0" err="1">
                <a:solidFill>
                  <a:schemeClr val="bg1"/>
                </a:solidFill>
              </a:rPr>
              <a:t>heilsugæslustöðvar</a:t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2800" i="1" dirty="0" err="1">
                <a:solidFill>
                  <a:schemeClr val="bg1"/>
                </a:solidFill>
              </a:rPr>
              <a:t>með</a:t>
            </a:r>
            <a:r>
              <a:rPr lang="en-US" sz="2800" i="1" dirty="0">
                <a:solidFill>
                  <a:schemeClr val="bg1"/>
                </a:solidFill>
              </a:rPr>
              <a:t> </a:t>
            </a:r>
            <a:r>
              <a:rPr lang="en-US" sz="2800" i="1" dirty="0" err="1">
                <a:solidFill>
                  <a:schemeClr val="bg1"/>
                </a:solidFill>
              </a:rPr>
              <a:t>útibúum</a:t>
            </a:r>
            <a:endParaRPr lang="en-US" sz="2800" i="1" dirty="0">
              <a:solidFill>
                <a:schemeClr val="bg1"/>
              </a:solidFill>
              <a:ea typeface="+mj-ea"/>
            </a:endParaRPr>
          </a:p>
        </p:txBody>
      </p:sp>
    </p:spTree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00D2320-6D0C-405B-B6F2-A4B09646960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34800" y="6611937"/>
            <a:ext cx="457200" cy="246063"/>
          </a:xfrm>
        </p:spPr>
        <p:txBody>
          <a:bodyPr anchor="ctr"/>
          <a:lstStyle/>
          <a:p>
            <a:pPr algn="ctr"/>
            <a:fld id="{11E16674-77CE-4F8D-A577-F83E2D1FC7F4}" type="slidenum">
              <a:rPr lang="en-US" sz="1000" smtClean="0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12</a:t>
            </a:fld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4">
            <a:extLst>
              <a:ext uri="{FF2B5EF4-FFF2-40B4-BE49-F238E27FC236}">
                <a16:creationId xmlns:a16="http://schemas.microsoft.com/office/drawing/2014/main" id="{692CD6AB-DF06-5688-E7B1-FE46FACE8A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9312" y="570234"/>
            <a:ext cx="7953375" cy="593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26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1257629-02FA-4AB3-A652-B7335DC59B9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34800" y="6611937"/>
            <a:ext cx="457200" cy="246063"/>
          </a:xfrm>
        </p:spPr>
        <p:txBody>
          <a:bodyPr anchor="ctr"/>
          <a:lstStyle/>
          <a:p>
            <a:pPr algn="ctr"/>
            <a:fld id="{11E16674-77CE-4F8D-A577-F83E2D1FC7F4}" type="slidenum">
              <a:rPr lang="en-US" sz="1000" smtClean="0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13</a:t>
            </a:fld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5">
            <a:extLst>
              <a:ext uri="{FF2B5EF4-FFF2-40B4-BE49-F238E27FC236}">
                <a16:creationId xmlns:a16="http://schemas.microsoft.com/office/drawing/2014/main" id="{69C01674-ED3B-4B38-B7F2-484C00C4755E}"/>
              </a:ext>
            </a:extLst>
          </p:cNvPr>
          <p:cNvSpPr txBox="1">
            <a:spLocks/>
          </p:cNvSpPr>
          <p:nvPr/>
        </p:nvSpPr>
        <p:spPr>
          <a:xfrm>
            <a:off x="0" y="3930316"/>
            <a:ext cx="5781675" cy="1676400"/>
          </a:xfrm>
          <a:prstGeom prst="rect">
            <a:avLst/>
          </a:prstGeom>
          <a:solidFill>
            <a:schemeClr val="accent1">
              <a:lumMod val="75000"/>
              <a:alpha val="42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 kern="1200" cap="all">
                <a:solidFill>
                  <a:schemeClr val="tx1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r>
              <a:rPr lang="is-IS" sz="3600" dirty="0">
                <a:solidFill>
                  <a:schemeClr val="bg1"/>
                </a:solidFill>
              </a:rPr>
              <a:t>Stefna og skipulag Landspítala</a:t>
            </a:r>
            <a:endParaRPr lang="en-US" sz="3600" dirty="0">
              <a:solidFill>
                <a:schemeClr val="bg1"/>
              </a:solidFill>
              <a:ea typeface="+mj-ea"/>
            </a:endParaRPr>
          </a:p>
        </p:txBody>
      </p:sp>
    </p:spTree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72150" y="491928"/>
            <a:ext cx="3494362" cy="493024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600" kern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Hlutverk</a:t>
            </a:r>
            <a:endParaRPr lang="en-US" sz="3600" kern="12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849199" y="963877"/>
            <a:ext cx="6899854" cy="493024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lvl="1" indent="0" fontAlgn="auto">
              <a:spcBef>
                <a:spcPct val="20000"/>
              </a:spcBef>
              <a:spcAft>
                <a:spcPts val="0"/>
              </a:spcAft>
              <a:buNone/>
              <a:defRPr/>
            </a:pPr>
            <a:r>
              <a:rPr lang="en-US" sz="2400" b="1" dirty="0" err="1">
                <a:latin typeface="+mj-lt"/>
                <a:ea typeface="+mn-ea"/>
              </a:rPr>
              <a:t>Landspítali</a:t>
            </a:r>
            <a:r>
              <a:rPr lang="en-US" sz="2400" b="1" dirty="0">
                <a:latin typeface="+mj-lt"/>
                <a:ea typeface="+mn-ea"/>
              </a:rPr>
              <a:t> er </a:t>
            </a:r>
            <a:r>
              <a:rPr lang="en-US" sz="2400" b="1" dirty="0" err="1">
                <a:latin typeface="+mj-lt"/>
                <a:ea typeface="+mn-ea"/>
              </a:rPr>
              <a:t>þjóðarsjúkrahús</a:t>
            </a:r>
            <a:r>
              <a:rPr lang="en-US" sz="2400" b="1" dirty="0">
                <a:latin typeface="+mj-lt"/>
                <a:ea typeface="+mn-ea"/>
              </a:rPr>
              <a:t> </a:t>
            </a:r>
            <a:r>
              <a:rPr lang="en-US" sz="2400" b="1" dirty="0" err="1">
                <a:latin typeface="+mj-lt"/>
                <a:ea typeface="+mn-ea"/>
              </a:rPr>
              <a:t>og</a:t>
            </a:r>
            <a:r>
              <a:rPr lang="en-US" sz="2400" b="1" dirty="0">
                <a:latin typeface="+mj-lt"/>
                <a:ea typeface="+mn-ea"/>
              </a:rPr>
              <a:t> </a:t>
            </a:r>
            <a:r>
              <a:rPr lang="en-US" sz="2400" b="1" dirty="0" err="1">
                <a:latin typeface="+mj-lt"/>
                <a:ea typeface="+mn-ea"/>
              </a:rPr>
              <a:t>háskólasjúkrahús</a:t>
            </a:r>
            <a:endParaRPr lang="en-US" sz="2400" b="1" dirty="0">
              <a:latin typeface="+mj-lt"/>
              <a:ea typeface="+mn-ea"/>
            </a:endParaRPr>
          </a:p>
          <a:p>
            <a:pPr marL="0" lvl="1" indent="0" fontAlgn="auto">
              <a:spcBef>
                <a:spcPct val="20000"/>
              </a:spcBef>
              <a:spcAft>
                <a:spcPts val="0"/>
              </a:spcAft>
              <a:buNone/>
              <a:defRPr/>
            </a:pPr>
            <a:endParaRPr lang="en-US" sz="2400" dirty="0">
              <a:latin typeface="+mj-lt"/>
              <a:ea typeface="+mn-ea"/>
            </a:endParaRPr>
          </a:p>
          <a:p>
            <a:pPr marL="0" lvl="1" indent="0" fontAlgn="auto">
              <a:spcBef>
                <a:spcPct val="20000"/>
              </a:spcBef>
              <a:spcAft>
                <a:spcPts val="0"/>
              </a:spcAft>
              <a:buNone/>
              <a:defRPr/>
            </a:pPr>
            <a:r>
              <a:rPr lang="en-US" sz="2400" dirty="0" err="1">
                <a:latin typeface="+mj-lt"/>
                <a:ea typeface="+mn-ea"/>
              </a:rPr>
              <a:t>Fjölbreytt</a:t>
            </a:r>
            <a:r>
              <a:rPr lang="en-US" sz="2400" dirty="0">
                <a:latin typeface="+mj-lt"/>
                <a:ea typeface="+mn-ea"/>
              </a:rPr>
              <a:t>, </a:t>
            </a:r>
            <a:r>
              <a:rPr lang="en-US" sz="2400" dirty="0" err="1">
                <a:latin typeface="+mj-lt"/>
                <a:ea typeface="+mn-ea"/>
              </a:rPr>
              <a:t>almenn</a:t>
            </a:r>
            <a:r>
              <a:rPr lang="en-US" sz="2400" dirty="0">
                <a:latin typeface="+mj-lt"/>
                <a:ea typeface="+mn-ea"/>
              </a:rPr>
              <a:t> </a:t>
            </a:r>
            <a:r>
              <a:rPr lang="en-US" sz="2400" dirty="0" err="1">
                <a:latin typeface="+mj-lt"/>
                <a:ea typeface="+mn-ea"/>
              </a:rPr>
              <a:t>og</a:t>
            </a:r>
            <a:r>
              <a:rPr lang="en-US" sz="2400" dirty="0">
                <a:latin typeface="+mj-lt"/>
                <a:ea typeface="+mn-ea"/>
              </a:rPr>
              <a:t> </a:t>
            </a:r>
            <a:r>
              <a:rPr lang="en-US" sz="2400" dirty="0" err="1">
                <a:latin typeface="+mj-lt"/>
                <a:ea typeface="+mn-ea"/>
              </a:rPr>
              <a:t>sérhæfð</a:t>
            </a:r>
            <a:r>
              <a:rPr lang="en-US" sz="2400" dirty="0">
                <a:latin typeface="+mj-lt"/>
                <a:ea typeface="+mn-ea"/>
              </a:rPr>
              <a:t> </a:t>
            </a:r>
            <a:r>
              <a:rPr lang="en-US" sz="2400" dirty="0" err="1">
                <a:latin typeface="+mj-lt"/>
                <a:ea typeface="+mn-ea"/>
              </a:rPr>
              <a:t>heilbrigðisþjónusta</a:t>
            </a:r>
            <a:endParaRPr lang="en-US" sz="2400" dirty="0">
              <a:latin typeface="+mj-lt"/>
              <a:ea typeface="+mn-ea"/>
            </a:endParaRPr>
          </a:p>
          <a:p>
            <a:pPr marL="108000" lvl="1" fontAlgn="auto"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2400" dirty="0">
              <a:latin typeface="+mj-lt"/>
              <a:ea typeface="+mn-ea"/>
            </a:endParaRPr>
          </a:p>
          <a:p>
            <a:pPr marL="0" lvl="1" indent="0" fontAlgn="auto">
              <a:spcBef>
                <a:spcPct val="20000"/>
              </a:spcBef>
              <a:spcAft>
                <a:spcPts val="0"/>
              </a:spcAft>
              <a:buNone/>
              <a:defRPr/>
            </a:pPr>
            <a:r>
              <a:rPr lang="en-US" sz="2400" dirty="0" err="1">
                <a:latin typeface="+mj-lt"/>
                <a:ea typeface="+mn-ea"/>
              </a:rPr>
              <a:t>Miðstöð</a:t>
            </a:r>
            <a:r>
              <a:rPr lang="en-US" sz="2400" dirty="0">
                <a:latin typeface="+mj-lt"/>
                <a:ea typeface="+mn-ea"/>
              </a:rPr>
              <a:t> </a:t>
            </a:r>
            <a:r>
              <a:rPr lang="en-US" sz="2400" dirty="0" err="1">
                <a:latin typeface="+mj-lt"/>
                <a:ea typeface="+mn-ea"/>
              </a:rPr>
              <a:t>menntunar</a:t>
            </a:r>
            <a:r>
              <a:rPr lang="en-US" sz="2400" dirty="0">
                <a:latin typeface="+mj-lt"/>
                <a:ea typeface="+mn-ea"/>
              </a:rPr>
              <a:t>, </a:t>
            </a:r>
            <a:r>
              <a:rPr lang="en-US" sz="2400" dirty="0" err="1">
                <a:latin typeface="+mj-lt"/>
                <a:ea typeface="+mn-ea"/>
              </a:rPr>
              <a:t>þjálfunar</a:t>
            </a:r>
            <a:r>
              <a:rPr lang="en-US" sz="2400" dirty="0">
                <a:latin typeface="+mj-lt"/>
                <a:ea typeface="+mn-ea"/>
              </a:rPr>
              <a:t> </a:t>
            </a:r>
            <a:r>
              <a:rPr lang="en-US" sz="2400" dirty="0" err="1">
                <a:latin typeface="+mj-lt"/>
                <a:ea typeface="+mn-ea"/>
              </a:rPr>
              <a:t>og</a:t>
            </a:r>
            <a:r>
              <a:rPr lang="en-US" sz="2400" dirty="0">
                <a:latin typeface="+mj-lt"/>
                <a:ea typeface="+mn-ea"/>
              </a:rPr>
              <a:t> </a:t>
            </a:r>
            <a:r>
              <a:rPr lang="en-US" sz="2400" dirty="0" err="1">
                <a:latin typeface="+mj-lt"/>
                <a:ea typeface="+mn-ea"/>
              </a:rPr>
              <a:t>rannsókna</a:t>
            </a:r>
            <a:r>
              <a:rPr lang="en-US" sz="2400" dirty="0">
                <a:latin typeface="+mj-lt"/>
                <a:ea typeface="+mn-ea"/>
              </a:rPr>
              <a:t> á </a:t>
            </a:r>
            <a:r>
              <a:rPr lang="en-US" sz="2400" dirty="0" err="1">
                <a:latin typeface="+mj-lt"/>
                <a:ea typeface="+mn-ea"/>
              </a:rPr>
              <a:t>sviði</a:t>
            </a:r>
            <a:r>
              <a:rPr lang="en-US" sz="2400" dirty="0">
                <a:latin typeface="+mj-lt"/>
                <a:ea typeface="+mn-ea"/>
              </a:rPr>
              <a:t> </a:t>
            </a:r>
            <a:r>
              <a:rPr lang="en-US" sz="2400" dirty="0" err="1">
                <a:latin typeface="+mj-lt"/>
                <a:ea typeface="+mn-ea"/>
              </a:rPr>
              <a:t>heilbrigðisvísinda</a:t>
            </a:r>
            <a:endParaRPr lang="en-US" sz="2400" dirty="0">
              <a:latin typeface="+mj-lt"/>
              <a:ea typeface="+mn-ea"/>
            </a:endParaRPr>
          </a:p>
          <a:p>
            <a:pPr marL="108000" lvl="1" fontAlgn="auto"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2400" dirty="0">
              <a:latin typeface="+mj-lt"/>
              <a:ea typeface="+mn-ea"/>
            </a:endParaRPr>
          </a:p>
          <a:p>
            <a:pPr marL="0" lvl="1" indent="0" fontAlgn="auto">
              <a:spcBef>
                <a:spcPct val="20000"/>
              </a:spcBef>
              <a:spcAft>
                <a:spcPts val="0"/>
              </a:spcAft>
              <a:buNone/>
              <a:defRPr/>
            </a:pPr>
            <a:r>
              <a:rPr lang="en-US" sz="2400" dirty="0" err="1">
                <a:latin typeface="+mj-lt"/>
                <a:ea typeface="+mn-ea"/>
              </a:rPr>
              <a:t>Öryggisnet</a:t>
            </a:r>
            <a:r>
              <a:rPr lang="en-US" sz="2400" dirty="0">
                <a:latin typeface="+mj-lt"/>
                <a:ea typeface="+mn-ea"/>
              </a:rPr>
              <a:t> í </a:t>
            </a:r>
            <a:r>
              <a:rPr lang="en-US" sz="2400" dirty="0" err="1">
                <a:latin typeface="+mj-lt"/>
                <a:ea typeface="+mn-ea"/>
              </a:rPr>
              <a:t>eigu</a:t>
            </a:r>
            <a:r>
              <a:rPr lang="en-US" sz="2400" dirty="0">
                <a:latin typeface="+mj-lt"/>
                <a:ea typeface="+mn-ea"/>
              </a:rPr>
              <a:t> </a:t>
            </a:r>
            <a:r>
              <a:rPr lang="en-US" sz="2400" dirty="0" err="1">
                <a:latin typeface="+mj-lt"/>
                <a:ea typeface="+mn-ea"/>
              </a:rPr>
              <a:t>og</a:t>
            </a:r>
            <a:r>
              <a:rPr lang="en-US" sz="2400" dirty="0">
                <a:latin typeface="+mj-lt"/>
                <a:ea typeface="+mn-ea"/>
              </a:rPr>
              <a:t> í </a:t>
            </a:r>
            <a:r>
              <a:rPr lang="en-US" sz="2400" dirty="0" err="1">
                <a:latin typeface="+mj-lt"/>
                <a:ea typeface="+mn-ea"/>
              </a:rPr>
              <a:t>þágu</a:t>
            </a:r>
            <a:r>
              <a:rPr lang="en-US" sz="2400" dirty="0">
                <a:latin typeface="+mj-lt"/>
                <a:ea typeface="+mn-ea"/>
              </a:rPr>
              <a:t> </a:t>
            </a:r>
            <a:r>
              <a:rPr lang="en-US" sz="2400" dirty="0" err="1">
                <a:latin typeface="+mj-lt"/>
                <a:ea typeface="+mn-ea"/>
              </a:rPr>
              <a:t>þjóðar</a:t>
            </a:r>
            <a:endParaRPr lang="en-US" sz="2400" dirty="0">
              <a:latin typeface="+mj-lt"/>
              <a:ea typeface="+mn-ea"/>
            </a:endParaRPr>
          </a:p>
          <a:p>
            <a:endParaRPr lang="en-US" sz="2400" dirty="0">
              <a:ea typeface="+mn-ea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40E78F-8651-4DA4-8CD8-8E07C659F80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34800" y="6611937"/>
            <a:ext cx="457200" cy="246063"/>
          </a:xfrm>
        </p:spPr>
        <p:txBody>
          <a:bodyPr anchor="ctr"/>
          <a:lstStyle/>
          <a:p>
            <a:pPr algn="ctr"/>
            <a:fld id="{11E16674-77CE-4F8D-A577-F83E2D1FC7F4}" type="slidenum">
              <a:rPr lang="en-US" sz="1000" smtClean="0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14</a:t>
            </a:fld>
            <a:endParaRPr 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9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41629" y="550922"/>
            <a:ext cx="3494362" cy="493024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600" kern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Gildi</a:t>
            </a:r>
            <a:endParaRPr lang="en-US" sz="3600" kern="12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11" name="Straight Connector 11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976030" y="963877"/>
            <a:ext cx="6674341" cy="493024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 fontAlgn="auto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US" sz="1900" b="1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Umhyggja</a:t>
            </a:r>
            <a:r>
              <a:rPr lang="en-US" sz="1900" b="1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indent="0" fontAlgn="auto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US" sz="19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Við</a:t>
            </a:r>
            <a:r>
              <a:rPr lang="en-US" sz="19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berum</a:t>
            </a:r>
            <a:r>
              <a:rPr lang="en-US" sz="19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umhyggju</a:t>
            </a:r>
            <a:r>
              <a:rPr lang="en-US" sz="19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fyrir</a:t>
            </a:r>
            <a:r>
              <a:rPr lang="en-US" sz="19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sjúklingum</a:t>
            </a:r>
            <a:r>
              <a:rPr lang="en-US" sz="19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lang="en-US" sz="19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aðstandendum</a:t>
            </a:r>
            <a:r>
              <a:rPr lang="en-US" sz="19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lang="en-US" sz="19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samstarfsfólki</a:t>
            </a:r>
            <a:r>
              <a:rPr lang="en-US" sz="19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og </a:t>
            </a:r>
            <a:r>
              <a:rPr lang="en-US" sz="19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samfélagi</a:t>
            </a:r>
            <a:r>
              <a:rPr lang="en-US" sz="19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okkar</a:t>
            </a:r>
            <a:r>
              <a:rPr lang="en-US" sz="19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0" indent="0" fontAlgn="auto">
              <a:spcBef>
                <a:spcPts val="0"/>
              </a:spcBef>
              <a:spcAft>
                <a:spcPts val="600"/>
              </a:spcAft>
              <a:buNone/>
              <a:defRPr/>
            </a:pPr>
            <a:endParaRPr lang="en-US" sz="1900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indent="0" fontAlgn="auto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US" sz="1900" b="1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Öryggi</a:t>
            </a:r>
            <a:r>
              <a:rPr lang="en-US" sz="1900" b="1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indent="0" fontAlgn="auto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US" sz="19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Við</a:t>
            </a:r>
            <a:r>
              <a:rPr lang="en-US" sz="19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tryggjum</a:t>
            </a:r>
            <a:r>
              <a:rPr lang="en-US" sz="19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öryggi</a:t>
            </a:r>
            <a:r>
              <a:rPr lang="en-US" sz="19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sjúklinga</a:t>
            </a:r>
            <a:r>
              <a:rPr lang="en-US" sz="19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og </a:t>
            </a:r>
            <a:r>
              <a:rPr lang="en-US" sz="19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starfsmanna</a:t>
            </a:r>
            <a:r>
              <a:rPr lang="en-US" sz="19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0" indent="0" fontAlgn="auto">
              <a:spcBef>
                <a:spcPts val="0"/>
              </a:spcBef>
              <a:spcAft>
                <a:spcPts val="600"/>
              </a:spcAft>
              <a:buNone/>
              <a:defRPr/>
            </a:pPr>
            <a:endParaRPr lang="en-US" sz="1900" b="1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indent="0" fontAlgn="auto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US" sz="1900" b="1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Fagmennska</a:t>
            </a:r>
            <a:r>
              <a:rPr lang="en-US" sz="1900" b="1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9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</a:p>
          <a:p>
            <a:pPr marL="0" indent="0" fontAlgn="auto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US" sz="19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Við</a:t>
            </a:r>
            <a:r>
              <a:rPr lang="en-US" sz="19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höfum</a:t>
            </a:r>
            <a:r>
              <a:rPr lang="en-US" sz="19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fagmennsku</a:t>
            </a:r>
            <a:r>
              <a:rPr lang="en-US" sz="19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að</a:t>
            </a:r>
            <a:r>
              <a:rPr lang="en-US" sz="19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leiðarljósi</a:t>
            </a:r>
            <a:r>
              <a:rPr lang="en-US" sz="19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í </a:t>
            </a:r>
            <a:r>
              <a:rPr lang="en-US" sz="19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öllum</a:t>
            </a:r>
            <a:r>
              <a:rPr lang="en-US" sz="19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okkar</a:t>
            </a:r>
            <a:r>
              <a:rPr lang="en-US" sz="19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störfum</a:t>
            </a:r>
            <a:r>
              <a:rPr lang="en-US" sz="19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0" indent="0" fontAlgn="auto">
              <a:spcBef>
                <a:spcPts val="0"/>
              </a:spcBef>
              <a:spcAft>
                <a:spcPts val="600"/>
              </a:spcAft>
              <a:buNone/>
              <a:defRPr/>
            </a:pPr>
            <a:endParaRPr lang="en-US" sz="1900" b="1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indent="0" fontAlgn="auto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US" sz="1900" b="1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Framþróun</a:t>
            </a:r>
            <a:endParaRPr lang="en-US" sz="1900" b="1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indent="0" fontAlgn="auto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US" sz="19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Við</a:t>
            </a:r>
            <a:r>
              <a:rPr lang="en-US" sz="19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vinnum</a:t>
            </a:r>
            <a:r>
              <a:rPr lang="en-US" sz="19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að</a:t>
            </a:r>
            <a:r>
              <a:rPr lang="en-US" sz="19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stöðugum</a:t>
            </a:r>
            <a:r>
              <a:rPr lang="en-US" sz="19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umbótum</a:t>
            </a:r>
            <a:r>
              <a:rPr lang="en-US" sz="19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og </a:t>
            </a:r>
            <a:r>
              <a:rPr lang="en-US" sz="19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nýtum</a:t>
            </a:r>
            <a:r>
              <a:rPr lang="en-US" sz="19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gagnreynda</a:t>
            </a:r>
            <a:r>
              <a:rPr lang="en-US" sz="19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þekkingu</a:t>
            </a:r>
            <a:r>
              <a:rPr lang="en-US" sz="19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og </a:t>
            </a:r>
            <a:r>
              <a:rPr lang="en-US" sz="19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viðeigandi</a:t>
            </a:r>
            <a:r>
              <a:rPr lang="en-US" sz="19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tækni</a:t>
            </a:r>
            <a:endParaRPr lang="en-US" sz="1900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426E26-0C19-48D2-B87F-002B695E9EE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34800" y="6611937"/>
            <a:ext cx="457200" cy="246063"/>
          </a:xfrm>
        </p:spPr>
        <p:txBody>
          <a:bodyPr anchor="ctr"/>
          <a:lstStyle/>
          <a:p>
            <a:pPr algn="ctr"/>
            <a:fld id="{11E16674-77CE-4F8D-A577-F83E2D1FC7F4}" type="slidenum">
              <a:rPr lang="en-US" sz="1000" smtClean="0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15</a:t>
            </a:fld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11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770100" y="963877"/>
            <a:ext cx="6614571" cy="529877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 fontAlgn="auto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is-IS" sz="19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Landspítali veitir framúrskarandi heilbrigðisþjónustu í fjölbreyttu og sístækkandi samfélagi og lagar sig að breytilegum þörfum sjúklinga og aðstandenda þeirra.</a:t>
            </a:r>
          </a:p>
          <a:p>
            <a:pPr marL="0" indent="0" fontAlgn="auto">
              <a:spcBef>
                <a:spcPts val="0"/>
              </a:spcBef>
              <a:spcAft>
                <a:spcPts val="600"/>
              </a:spcAft>
              <a:buNone/>
              <a:defRPr/>
            </a:pPr>
            <a:endParaRPr lang="is-IS" sz="1900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indent="0" fontAlgn="auto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is-IS" sz="19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Landspítali er miðstöð nýsköpunar, vísinda og menntunar á sviði heilbrigðisþjónustu og þróar sífellt nýjar lausnir til að mæta áskorunum samtímans.</a:t>
            </a:r>
          </a:p>
          <a:p>
            <a:pPr marL="0" indent="0" fontAlgn="auto">
              <a:spcBef>
                <a:spcPts val="0"/>
              </a:spcBef>
              <a:spcAft>
                <a:spcPts val="600"/>
              </a:spcAft>
              <a:buNone/>
              <a:defRPr/>
            </a:pPr>
            <a:endParaRPr lang="is-IS" sz="1900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indent="0" fontAlgn="auto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is-IS" sz="19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Landspítali er eftirsóknarverður vinnustaður sem laðar til sín og heldur í hæft starfsfólk á öllum starfssviðum spítalans.</a:t>
            </a:r>
          </a:p>
          <a:p>
            <a:pPr marL="0" indent="0" fontAlgn="auto">
              <a:spcBef>
                <a:spcPts val="0"/>
              </a:spcBef>
              <a:spcAft>
                <a:spcPts val="600"/>
              </a:spcAft>
              <a:buNone/>
              <a:defRPr/>
            </a:pPr>
            <a:endParaRPr lang="is-IS" sz="1900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indent="0" fontAlgn="auto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is-IS" sz="19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Landspítali hefur aðbúnað, fjármögnun og stuðning til að geta sinnt hlutverki sínu með sóma.</a:t>
            </a:r>
          </a:p>
          <a:p>
            <a:endParaRPr lang="en-US" sz="1900" dirty="0">
              <a:ea typeface="+mn-ea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53E527-4714-4207-9457-27F71236B82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34800" y="6611937"/>
            <a:ext cx="457200" cy="246063"/>
          </a:xfrm>
        </p:spPr>
        <p:txBody>
          <a:bodyPr anchor="ctr"/>
          <a:lstStyle/>
          <a:p>
            <a:pPr algn="ctr"/>
            <a:fld id="{11E16674-77CE-4F8D-A577-F83E2D1FC7F4}" type="slidenum">
              <a:rPr lang="en-US" sz="1000" smtClean="0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16</a:t>
            </a:fld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B092FA6-013D-44D5-82F4-56ED9E5333C9}"/>
              </a:ext>
            </a:extLst>
          </p:cNvPr>
          <p:cNvSpPr txBox="1">
            <a:spLocks/>
          </p:cNvSpPr>
          <p:nvPr/>
        </p:nvSpPr>
        <p:spPr>
          <a:xfrm>
            <a:off x="541628" y="550922"/>
            <a:ext cx="3971543" cy="493024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 kern="1200" cap="all">
                <a:solidFill>
                  <a:schemeClr val="tx1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r>
              <a:rPr lang="en-US" sz="3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Framtíðarsýn</a:t>
            </a:r>
            <a:br>
              <a:rPr lang="en-US" sz="3100" dirty="0">
                <a:solidFill>
                  <a:schemeClr val="accent1"/>
                </a:solidFill>
              </a:rPr>
            </a:br>
            <a:br>
              <a:rPr lang="en-US" sz="3100" dirty="0">
                <a:solidFill>
                  <a:schemeClr val="accent1"/>
                </a:solidFill>
              </a:rPr>
            </a:br>
            <a:br>
              <a:rPr lang="en-US" sz="3100" dirty="0">
                <a:solidFill>
                  <a:schemeClr val="accent1"/>
                </a:solidFill>
              </a:rPr>
            </a:br>
            <a:br>
              <a:rPr lang="en-US" sz="3100" dirty="0">
                <a:solidFill>
                  <a:schemeClr val="accent1"/>
                </a:solidFill>
              </a:rPr>
            </a:br>
            <a:br>
              <a:rPr lang="en-US" sz="3100" dirty="0">
                <a:solidFill>
                  <a:schemeClr val="accent1"/>
                </a:solidFill>
              </a:rPr>
            </a:br>
            <a:br>
              <a:rPr lang="en-US" sz="3100" dirty="0">
                <a:solidFill>
                  <a:schemeClr val="accent1"/>
                </a:solidFill>
              </a:rPr>
            </a:br>
            <a:br>
              <a:rPr lang="en-US" sz="3100" dirty="0">
                <a:solidFill>
                  <a:schemeClr val="accent1"/>
                </a:solidFill>
              </a:rPr>
            </a:br>
            <a:endParaRPr lang="en-US" sz="3600" dirty="0">
              <a:solidFill>
                <a:schemeClr val="tx1">
                  <a:lumMod val="50000"/>
                  <a:lumOff val="50000"/>
                </a:schemeClr>
              </a:solidFill>
              <a:ea typeface="+mj-ea"/>
            </a:endParaRPr>
          </a:p>
        </p:txBody>
      </p:sp>
    </p:spTree>
  </p:cSld>
  <p:clrMapOvr>
    <a:masterClrMapping/>
  </p:clrMapOvr>
  <p:transition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696DE25-FE68-482C-9F9F-5E873115567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34800" y="6611937"/>
            <a:ext cx="457200" cy="246063"/>
          </a:xfrm>
        </p:spPr>
        <p:txBody>
          <a:bodyPr anchor="ctr"/>
          <a:lstStyle/>
          <a:p>
            <a:pPr algn="ctr"/>
            <a:fld id="{11E16674-77CE-4F8D-A577-F83E2D1FC7F4}" type="slidenum">
              <a:rPr lang="en-US" sz="1000" smtClean="0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17</a:t>
            </a:fld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6B3A9814-05D0-4C3B-B359-37A8634867D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398" y="547756"/>
            <a:ext cx="8478387" cy="5993842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1D0AF59-99C3-4251-AB9A-C966C6AD44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855405F-37A2-4869-9154-F8BE3BECE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7074E2D-9342-4B08-9CDF-93EB4FA54A6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688170" y="6554243"/>
            <a:ext cx="503830" cy="303757"/>
          </a:xfrm>
        </p:spPr>
        <p:txBody>
          <a:bodyPr anchor="ctr">
            <a:normAutofit/>
          </a:bodyPr>
          <a:lstStyle/>
          <a:p>
            <a:pPr algn="ctr">
              <a:spcAft>
                <a:spcPts val="600"/>
              </a:spcAft>
            </a:pPr>
            <a:fld id="{11E16674-77CE-4F8D-A577-F83E2D1FC7F4}" type="slidenum">
              <a:rPr lang="en-US" sz="1000" smtClean="0">
                <a:latin typeface="Arial" panose="020B0604020202020204" pitchFamily="34" charset="0"/>
                <a:cs typeface="Arial" panose="020B0604020202020204" pitchFamily="34" charset="0"/>
              </a:rPr>
              <a:pPr algn="ctr">
                <a:spcAft>
                  <a:spcPts val="600"/>
                </a:spcAft>
              </a:pPr>
              <a:t>18</a:t>
            </a:fld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256505-3049-4A0A-3D8C-D49B6C6C76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202" y="480061"/>
            <a:ext cx="11189169" cy="569214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5F879AC3-D4CE-493C-ADC7-06205677F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736F0DFD-0954-464F-BF12-DD2E6F6E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983504" cy="6858000"/>
          </a:xfrm>
          <a:custGeom>
            <a:avLst/>
            <a:gdLst>
              <a:gd name="connsiteX0" fmla="*/ 0 w 1983504"/>
              <a:gd name="connsiteY0" fmla="*/ 0 h 6858000"/>
              <a:gd name="connsiteX1" fmla="*/ 1376658 w 1983504"/>
              <a:gd name="connsiteY1" fmla="*/ 0 h 6858000"/>
              <a:gd name="connsiteX2" fmla="*/ 1690650 w 1983504"/>
              <a:gd name="connsiteY2" fmla="*/ 110269 h 6858000"/>
              <a:gd name="connsiteX3" fmla="*/ 1645361 w 1983504"/>
              <a:gd name="connsiteY3" fmla="*/ 135168 h 6858000"/>
              <a:gd name="connsiteX4" fmla="*/ 1373640 w 1983504"/>
              <a:gd name="connsiteY4" fmla="*/ 71141 h 6858000"/>
              <a:gd name="connsiteX5" fmla="*/ 1319295 w 1983504"/>
              <a:gd name="connsiteY5" fmla="*/ 88927 h 6858000"/>
              <a:gd name="connsiteX6" fmla="*/ 1346468 w 1983504"/>
              <a:gd name="connsiteY6" fmla="*/ 163625 h 6858000"/>
              <a:gd name="connsiteX7" fmla="*/ 1464213 w 1983504"/>
              <a:gd name="connsiteY7" fmla="*/ 192082 h 6858000"/>
              <a:gd name="connsiteX8" fmla="*/ 1648381 w 1983504"/>
              <a:gd name="connsiteY8" fmla="*/ 373491 h 6858000"/>
              <a:gd name="connsiteX9" fmla="*/ 1370620 w 1983504"/>
              <a:gd name="connsiteY9" fmla="*/ 352148 h 6858000"/>
              <a:gd name="connsiteX10" fmla="*/ 1322314 w 1983504"/>
              <a:gd name="connsiteY10" fmla="*/ 394834 h 6858000"/>
              <a:gd name="connsiteX11" fmla="*/ 1304199 w 1983504"/>
              <a:gd name="connsiteY11" fmla="*/ 451747 h 6858000"/>
              <a:gd name="connsiteX12" fmla="*/ 1222682 w 1983504"/>
              <a:gd name="connsiteY12" fmla="*/ 359262 h 6858000"/>
              <a:gd name="connsiteX13" fmla="*/ 1153242 w 1983504"/>
              <a:gd name="connsiteY13" fmla="*/ 334364 h 6858000"/>
              <a:gd name="connsiteX14" fmla="*/ 1132108 w 1983504"/>
              <a:gd name="connsiteY14" fmla="*/ 416176 h 6858000"/>
              <a:gd name="connsiteX15" fmla="*/ 1195509 w 1983504"/>
              <a:gd name="connsiteY15" fmla="*/ 505101 h 6858000"/>
              <a:gd name="connsiteX16" fmla="*/ 1364582 w 1983504"/>
              <a:gd name="connsiteY16" fmla="*/ 558458 h 6858000"/>
              <a:gd name="connsiteX17" fmla="*/ 1183434 w 1983504"/>
              <a:gd name="connsiteY17" fmla="*/ 558458 h 6858000"/>
              <a:gd name="connsiteX18" fmla="*/ 975114 w 1983504"/>
              <a:gd name="connsiteY18" fmla="*/ 522887 h 6858000"/>
              <a:gd name="connsiteX19" fmla="*/ 754716 w 1983504"/>
              <a:gd name="connsiteY19" fmla="*/ 533558 h 6858000"/>
              <a:gd name="connsiteX20" fmla="*/ 546395 w 1983504"/>
              <a:gd name="connsiteY20" fmla="*/ 462417 h 6858000"/>
              <a:gd name="connsiteX21" fmla="*/ 335056 w 1983504"/>
              <a:gd name="connsiteY21" fmla="*/ 465975 h 6858000"/>
              <a:gd name="connsiteX22" fmla="*/ 1270988 w 1983504"/>
              <a:gd name="connsiteY22" fmla="*/ 910606 h 6858000"/>
              <a:gd name="connsiteX23" fmla="*/ 1225701 w 1983504"/>
              <a:gd name="connsiteY23" fmla="*/ 921277 h 6858000"/>
              <a:gd name="connsiteX24" fmla="*/ 1165318 w 1983504"/>
              <a:gd name="connsiteY24" fmla="*/ 949734 h 6858000"/>
              <a:gd name="connsiteX25" fmla="*/ 1210606 w 1983504"/>
              <a:gd name="connsiteY25" fmla="*/ 1006647 h 6858000"/>
              <a:gd name="connsiteX26" fmla="*/ 1455156 w 1983504"/>
              <a:gd name="connsiteY26" fmla="*/ 1113358 h 6858000"/>
              <a:gd name="connsiteX27" fmla="*/ 1515538 w 1983504"/>
              <a:gd name="connsiteY27" fmla="*/ 1220069 h 6858000"/>
              <a:gd name="connsiteX28" fmla="*/ 1440060 w 1983504"/>
              <a:gd name="connsiteY28" fmla="*/ 1209399 h 6858000"/>
              <a:gd name="connsiteX29" fmla="*/ 1373640 w 1983504"/>
              <a:gd name="connsiteY29" fmla="*/ 1230741 h 6858000"/>
              <a:gd name="connsiteX30" fmla="*/ 1400810 w 1983504"/>
              <a:gd name="connsiteY30" fmla="*/ 1365909 h 6858000"/>
              <a:gd name="connsiteX31" fmla="*/ 1748012 w 1983504"/>
              <a:gd name="connsiteY31" fmla="*/ 1540204 h 6858000"/>
              <a:gd name="connsiteX32" fmla="*/ 1778203 w 1983504"/>
              <a:gd name="connsiteY32" fmla="*/ 1597117 h 6858000"/>
              <a:gd name="connsiteX33" fmla="*/ 1735936 w 1983504"/>
              <a:gd name="connsiteY33" fmla="*/ 1636245 h 6858000"/>
              <a:gd name="connsiteX34" fmla="*/ 1624228 w 1983504"/>
              <a:gd name="connsiteY34" fmla="*/ 1657587 h 6858000"/>
              <a:gd name="connsiteX35" fmla="*/ 1781223 w 1983504"/>
              <a:gd name="connsiteY35" fmla="*/ 1849668 h 6858000"/>
              <a:gd name="connsiteX36" fmla="*/ 1838587 w 1983504"/>
              <a:gd name="connsiteY36" fmla="*/ 1903025 h 6858000"/>
              <a:gd name="connsiteX37" fmla="*/ 1938218 w 1983504"/>
              <a:gd name="connsiteY37" fmla="*/ 1984836 h 6858000"/>
              <a:gd name="connsiteX38" fmla="*/ 1938218 w 1983504"/>
              <a:gd name="connsiteY38" fmla="*/ 2013292 h 6858000"/>
              <a:gd name="connsiteX39" fmla="*/ 1805376 w 1983504"/>
              <a:gd name="connsiteY39" fmla="*/ 2102219 h 6858000"/>
              <a:gd name="connsiteX40" fmla="*/ 1563844 w 1983504"/>
              <a:gd name="connsiteY40" fmla="*/ 2077320 h 6858000"/>
              <a:gd name="connsiteX41" fmla="*/ 1920104 w 1983504"/>
              <a:gd name="connsiteY41" fmla="*/ 2208931 h 6858000"/>
              <a:gd name="connsiteX42" fmla="*/ 766792 w 1983504"/>
              <a:gd name="connsiteY42" fmla="*/ 1892353 h 6858000"/>
              <a:gd name="connsiteX43" fmla="*/ 839252 w 1983504"/>
              <a:gd name="connsiteY43" fmla="*/ 1974165 h 6858000"/>
              <a:gd name="connsiteX44" fmla="*/ 1243816 w 1983504"/>
              <a:gd name="connsiteY44" fmla="*/ 2191146 h 6858000"/>
              <a:gd name="connsiteX45" fmla="*/ 1358543 w 1983504"/>
              <a:gd name="connsiteY45" fmla="*/ 2326314 h 6858000"/>
              <a:gd name="connsiteX46" fmla="*/ 1479310 w 1983504"/>
              <a:gd name="connsiteY46" fmla="*/ 2401012 h 6858000"/>
              <a:gd name="connsiteX47" fmla="*/ 1648381 w 1983504"/>
              <a:gd name="connsiteY47" fmla="*/ 2401012 h 6858000"/>
              <a:gd name="connsiteX48" fmla="*/ 1769146 w 1983504"/>
              <a:gd name="connsiteY48" fmla="*/ 2518395 h 6858000"/>
              <a:gd name="connsiteX49" fmla="*/ 1645361 w 1983504"/>
              <a:gd name="connsiteY49" fmla="*/ 2543294 h 6858000"/>
              <a:gd name="connsiteX50" fmla="*/ 1500444 w 1983504"/>
              <a:gd name="connsiteY50" fmla="*/ 2525509 h 6858000"/>
              <a:gd name="connsiteX51" fmla="*/ 1337410 w 1983504"/>
              <a:gd name="connsiteY51" fmla="*/ 2564636 h 6858000"/>
              <a:gd name="connsiteX52" fmla="*/ 1186452 w 1983504"/>
              <a:gd name="connsiteY52" fmla="*/ 2532623 h 6858000"/>
              <a:gd name="connsiteX53" fmla="*/ 1005304 w 1983504"/>
              <a:gd name="connsiteY53" fmla="*/ 2553965 h 6858000"/>
              <a:gd name="connsiteX54" fmla="*/ 947940 w 1983504"/>
              <a:gd name="connsiteY54" fmla="*/ 2692689 h 6858000"/>
              <a:gd name="connsiteX55" fmla="*/ 929826 w 1983504"/>
              <a:gd name="connsiteY55" fmla="*/ 2703362 h 6858000"/>
              <a:gd name="connsiteX56" fmla="*/ 594701 w 1983504"/>
              <a:gd name="connsiteY56" fmla="*/ 2923898 h 6858000"/>
              <a:gd name="connsiteX57" fmla="*/ 501108 w 1983504"/>
              <a:gd name="connsiteY57" fmla="*/ 2941684 h 6858000"/>
              <a:gd name="connsiteX58" fmla="*/ 1053610 w 1983504"/>
              <a:gd name="connsiteY58" fmla="*/ 3329402 h 6858000"/>
              <a:gd name="connsiteX59" fmla="*/ 682256 w 1983504"/>
              <a:gd name="connsiteY59" fmla="*/ 3229805 h 6858000"/>
              <a:gd name="connsiteX60" fmla="*/ 630932 w 1983504"/>
              <a:gd name="connsiteY60" fmla="*/ 3393429 h 6858000"/>
              <a:gd name="connsiteX61" fmla="*/ 806041 w 1983504"/>
              <a:gd name="connsiteY61" fmla="*/ 3539269 h 6858000"/>
              <a:gd name="connsiteX62" fmla="*/ 869444 w 1983504"/>
              <a:gd name="connsiteY62" fmla="*/ 3827390 h 6858000"/>
              <a:gd name="connsiteX63" fmla="*/ 839252 w 1983504"/>
              <a:gd name="connsiteY63" fmla="*/ 4090612 h 6858000"/>
              <a:gd name="connsiteX64" fmla="*/ 763774 w 1983504"/>
              <a:gd name="connsiteY64" fmla="*/ 4172424 h 6858000"/>
              <a:gd name="connsiteX65" fmla="*/ 655085 w 1983504"/>
              <a:gd name="connsiteY65" fmla="*/ 4321821 h 6858000"/>
              <a:gd name="connsiteX66" fmla="*/ 588662 w 1983504"/>
              <a:gd name="connsiteY66" fmla="*/ 4414305 h 6858000"/>
              <a:gd name="connsiteX67" fmla="*/ 356189 w 1983504"/>
              <a:gd name="connsiteY67" fmla="*/ 4378734 h 6858000"/>
              <a:gd name="connsiteX68" fmla="*/ 667160 w 1983504"/>
              <a:gd name="connsiteY68" fmla="*/ 4613499 h 6858000"/>
              <a:gd name="connsiteX69" fmla="*/ 416573 w 1983504"/>
              <a:gd name="connsiteY69" fmla="*/ 4585042 h 6858000"/>
              <a:gd name="connsiteX70" fmla="*/ 335056 w 1983504"/>
              <a:gd name="connsiteY70" fmla="*/ 4602828 h 6858000"/>
              <a:gd name="connsiteX71" fmla="*/ 380342 w 1983504"/>
              <a:gd name="connsiteY71" fmla="*/ 4677526 h 6858000"/>
              <a:gd name="connsiteX72" fmla="*/ 564510 w 1983504"/>
              <a:gd name="connsiteY72" fmla="*/ 4805580 h 6858000"/>
              <a:gd name="connsiteX73" fmla="*/ 944922 w 1983504"/>
              <a:gd name="connsiteY73" fmla="*/ 5154171 h 6858000"/>
              <a:gd name="connsiteX74" fmla="*/ 576586 w 1983504"/>
              <a:gd name="connsiteY74" fmla="*/ 4994104 h 6858000"/>
              <a:gd name="connsiteX75" fmla="*/ 963036 w 1983504"/>
              <a:gd name="connsiteY75" fmla="*/ 5353367 h 6858000"/>
              <a:gd name="connsiteX76" fmla="*/ 1047572 w 1983504"/>
              <a:gd name="connsiteY76" fmla="*/ 5474306 h 6858000"/>
              <a:gd name="connsiteX77" fmla="*/ 1222682 w 1983504"/>
              <a:gd name="connsiteY77" fmla="*/ 5769542 h 6858000"/>
              <a:gd name="connsiteX78" fmla="*/ 1213626 w 1983504"/>
              <a:gd name="connsiteY78" fmla="*/ 5801555 h 6858000"/>
              <a:gd name="connsiteX79" fmla="*/ 1014361 w 1983504"/>
              <a:gd name="connsiteY79" fmla="*/ 5755314 h 6858000"/>
              <a:gd name="connsiteX80" fmla="*/ 1274008 w 1983504"/>
              <a:gd name="connsiteY80" fmla="*/ 6004307 h 6858000"/>
              <a:gd name="connsiteX81" fmla="*/ 1542711 w 1983504"/>
              <a:gd name="connsiteY81" fmla="*/ 6196388 h 6858000"/>
              <a:gd name="connsiteX82" fmla="*/ 1352504 w 1983504"/>
              <a:gd name="connsiteY82" fmla="*/ 6167932 h 6858000"/>
              <a:gd name="connsiteX83" fmla="*/ 1089840 w 1983504"/>
              <a:gd name="connsiteY83" fmla="*/ 6057663 h 6858000"/>
              <a:gd name="connsiteX84" fmla="*/ 999266 w 1983504"/>
              <a:gd name="connsiteY84" fmla="*/ 6100347 h 6858000"/>
              <a:gd name="connsiteX85" fmla="*/ 1246836 w 1983504"/>
              <a:gd name="connsiteY85" fmla="*/ 6281757 h 6858000"/>
              <a:gd name="connsiteX86" fmla="*/ 1388735 w 1983504"/>
              <a:gd name="connsiteY86" fmla="*/ 6367127 h 6858000"/>
              <a:gd name="connsiteX87" fmla="*/ 1446099 w 1983504"/>
              <a:gd name="connsiteY87" fmla="*/ 6431153 h 6858000"/>
              <a:gd name="connsiteX88" fmla="*/ 1609132 w 1983504"/>
              <a:gd name="connsiteY88" fmla="*/ 6658805 h 6858000"/>
              <a:gd name="connsiteX89" fmla="*/ 1983504 w 1983504"/>
              <a:gd name="connsiteY89" fmla="*/ 6858000 h 6858000"/>
              <a:gd name="connsiteX90" fmla="*/ 0 w 1983504"/>
              <a:gd name="connsiteY9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1983504" h="6858000">
                <a:moveTo>
                  <a:pt x="0" y="0"/>
                </a:moveTo>
                <a:lnTo>
                  <a:pt x="1376658" y="0"/>
                </a:lnTo>
                <a:cubicBezTo>
                  <a:pt x="1482328" y="35571"/>
                  <a:pt x="1584980" y="78255"/>
                  <a:pt x="1690650" y="110269"/>
                </a:cubicBezTo>
                <a:cubicBezTo>
                  <a:pt x="1675553" y="145839"/>
                  <a:pt x="1660458" y="138725"/>
                  <a:pt x="1645361" y="135168"/>
                </a:cubicBezTo>
                <a:cubicBezTo>
                  <a:pt x="1554788" y="120941"/>
                  <a:pt x="1461194" y="110269"/>
                  <a:pt x="1373640" y="71141"/>
                </a:cubicBezTo>
                <a:cubicBezTo>
                  <a:pt x="1352504" y="64027"/>
                  <a:pt x="1328352" y="64027"/>
                  <a:pt x="1319295" y="88927"/>
                </a:cubicBezTo>
                <a:cubicBezTo>
                  <a:pt x="1304199" y="124497"/>
                  <a:pt x="1325332" y="145839"/>
                  <a:pt x="1346468" y="163625"/>
                </a:cubicBezTo>
                <a:cubicBezTo>
                  <a:pt x="1382696" y="195638"/>
                  <a:pt x="1424964" y="188525"/>
                  <a:pt x="1464213" y="192082"/>
                </a:cubicBezTo>
                <a:cubicBezTo>
                  <a:pt x="1572902" y="209867"/>
                  <a:pt x="1624228" y="259665"/>
                  <a:pt x="1648381" y="373491"/>
                </a:cubicBezTo>
                <a:cubicBezTo>
                  <a:pt x="1554788" y="327250"/>
                  <a:pt x="1461194" y="384162"/>
                  <a:pt x="1370620" y="352148"/>
                </a:cubicBezTo>
                <a:cubicBezTo>
                  <a:pt x="1346468" y="345034"/>
                  <a:pt x="1310237" y="355706"/>
                  <a:pt x="1322314" y="394834"/>
                </a:cubicBezTo>
                <a:cubicBezTo>
                  <a:pt x="1334390" y="430405"/>
                  <a:pt x="1373640" y="458860"/>
                  <a:pt x="1304199" y="451747"/>
                </a:cubicBezTo>
                <a:cubicBezTo>
                  <a:pt x="1252873" y="448189"/>
                  <a:pt x="1237778" y="405504"/>
                  <a:pt x="1222682" y="359262"/>
                </a:cubicBezTo>
                <a:cubicBezTo>
                  <a:pt x="1210606" y="334364"/>
                  <a:pt x="1177395" y="320135"/>
                  <a:pt x="1153242" y="334364"/>
                </a:cubicBezTo>
                <a:cubicBezTo>
                  <a:pt x="1123051" y="348592"/>
                  <a:pt x="1132108" y="387720"/>
                  <a:pt x="1132108" y="416176"/>
                </a:cubicBezTo>
                <a:cubicBezTo>
                  <a:pt x="1129088" y="469532"/>
                  <a:pt x="1153242" y="494431"/>
                  <a:pt x="1195509" y="505101"/>
                </a:cubicBezTo>
                <a:cubicBezTo>
                  <a:pt x="1246836" y="519330"/>
                  <a:pt x="1298160" y="537116"/>
                  <a:pt x="1364582" y="558458"/>
                </a:cubicBezTo>
                <a:cubicBezTo>
                  <a:pt x="1292122" y="594028"/>
                  <a:pt x="1237778" y="586915"/>
                  <a:pt x="1183434" y="558458"/>
                </a:cubicBezTo>
                <a:cubicBezTo>
                  <a:pt x="1117012" y="526444"/>
                  <a:pt x="1029458" y="483759"/>
                  <a:pt x="975114" y="522887"/>
                </a:cubicBezTo>
                <a:cubicBezTo>
                  <a:pt x="893597" y="579800"/>
                  <a:pt x="827176" y="544229"/>
                  <a:pt x="754716" y="533558"/>
                </a:cubicBezTo>
                <a:cubicBezTo>
                  <a:pt x="603758" y="512216"/>
                  <a:pt x="697352" y="480203"/>
                  <a:pt x="546395" y="462417"/>
                </a:cubicBezTo>
                <a:cubicBezTo>
                  <a:pt x="486012" y="455303"/>
                  <a:pt x="422610" y="426847"/>
                  <a:pt x="335056" y="465975"/>
                </a:cubicBezTo>
                <a:cubicBezTo>
                  <a:pt x="730563" y="672284"/>
                  <a:pt x="917750" y="658055"/>
                  <a:pt x="1270988" y="910606"/>
                </a:cubicBezTo>
                <a:cubicBezTo>
                  <a:pt x="1255893" y="935506"/>
                  <a:pt x="1240798" y="924835"/>
                  <a:pt x="1225701" y="921277"/>
                </a:cubicBezTo>
                <a:cubicBezTo>
                  <a:pt x="1201548" y="917720"/>
                  <a:pt x="1171356" y="903491"/>
                  <a:pt x="1165318" y="949734"/>
                </a:cubicBezTo>
                <a:cubicBezTo>
                  <a:pt x="1162298" y="985305"/>
                  <a:pt x="1180415" y="1003089"/>
                  <a:pt x="1210606" y="1006647"/>
                </a:cubicBezTo>
                <a:cubicBezTo>
                  <a:pt x="1298160" y="1020875"/>
                  <a:pt x="1376658" y="1070674"/>
                  <a:pt x="1455156" y="1113358"/>
                </a:cubicBezTo>
                <a:cubicBezTo>
                  <a:pt x="1491385" y="1131144"/>
                  <a:pt x="1530634" y="1156043"/>
                  <a:pt x="1515538" y="1220069"/>
                </a:cubicBezTo>
                <a:cubicBezTo>
                  <a:pt x="1485348" y="1237855"/>
                  <a:pt x="1464213" y="1212955"/>
                  <a:pt x="1440060" y="1209399"/>
                </a:cubicBezTo>
                <a:cubicBezTo>
                  <a:pt x="1415907" y="1205842"/>
                  <a:pt x="1358543" y="1220069"/>
                  <a:pt x="1373640" y="1230741"/>
                </a:cubicBezTo>
                <a:cubicBezTo>
                  <a:pt x="1443080" y="1269868"/>
                  <a:pt x="1316276" y="1365909"/>
                  <a:pt x="1400810" y="1365909"/>
                </a:cubicBezTo>
                <a:cubicBezTo>
                  <a:pt x="1539691" y="1365909"/>
                  <a:pt x="1615170" y="1536647"/>
                  <a:pt x="1748012" y="1540204"/>
                </a:cubicBezTo>
                <a:cubicBezTo>
                  <a:pt x="1769146" y="1540204"/>
                  <a:pt x="1778203" y="1572219"/>
                  <a:pt x="1778203" y="1597117"/>
                </a:cubicBezTo>
                <a:cubicBezTo>
                  <a:pt x="1778203" y="1629132"/>
                  <a:pt x="1757070" y="1632688"/>
                  <a:pt x="1735936" y="1636245"/>
                </a:cubicBezTo>
                <a:cubicBezTo>
                  <a:pt x="1702725" y="1639802"/>
                  <a:pt x="1666496" y="1597117"/>
                  <a:pt x="1624228" y="1657587"/>
                </a:cubicBezTo>
                <a:cubicBezTo>
                  <a:pt x="1702725" y="1693158"/>
                  <a:pt x="1784242" y="1728729"/>
                  <a:pt x="1781223" y="1849668"/>
                </a:cubicBezTo>
                <a:cubicBezTo>
                  <a:pt x="1781223" y="1881683"/>
                  <a:pt x="1814434" y="1895910"/>
                  <a:pt x="1838587" y="1903025"/>
                </a:cubicBezTo>
                <a:cubicBezTo>
                  <a:pt x="1880854" y="1917252"/>
                  <a:pt x="1914065" y="1938595"/>
                  <a:pt x="1938218" y="1984836"/>
                </a:cubicBezTo>
                <a:cubicBezTo>
                  <a:pt x="1938218" y="1995507"/>
                  <a:pt x="1938218" y="2002622"/>
                  <a:pt x="1938218" y="2013292"/>
                </a:cubicBezTo>
                <a:cubicBezTo>
                  <a:pt x="1932180" y="2123562"/>
                  <a:pt x="1871798" y="2120004"/>
                  <a:pt x="1805376" y="2102219"/>
                </a:cubicBezTo>
                <a:cubicBezTo>
                  <a:pt x="1726878" y="2080877"/>
                  <a:pt x="1648381" y="2038192"/>
                  <a:pt x="1563844" y="2077320"/>
                </a:cubicBezTo>
                <a:cubicBezTo>
                  <a:pt x="1681592" y="2130676"/>
                  <a:pt x="1811414" y="2134233"/>
                  <a:pt x="1920104" y="2208931"/>
                </a:cubicBezTo>
                <a:cubicBezTo>
                  <a:pt x="1515538" y="2223159"/>
                  <a:pt x="1159280" y="1984836"/>
                  <a:pt x="766792" y="1892353"/>
                </a:cubicBezTo>
                <a:cubicBezTo>
                  <a:pt x="778869" y="1952823"/>
                  <a:pt x="812080" y="1967051"/>
                  <a:pt x="839252" y="1974165"/>
                </a:cubicBezTo>
                <a:cubicBezTo>
                  <a:pt x="984170" y="2020407"/>
                  <a:pt x="1110974" y="2112891"/>
                  <a:pt x="1243816" y="2191146"/>
                </a:cubicBezTo>
                <a:cubicBezTo>
                  <a:pt x="1298160" y="2223159"/>
                  <a:pt x="1337410" y="2258731"/>
                  <a:pt x="1358543" y="2326314"/>
                </a:cubicBezTo>
                <a:cubicBezTo>
                  <a:pt x="1376658" y="2390340"/>
                  <a:pt x="1412888" y="2418796"/>
                  <a:pt x="1479310" y="2401012"/>
                </a:cubicBezTo>
                <a:cubicBezTo>
                  <a:pt x="1533654" y="2386784"/>
                  <a:pt x="1591018" y="2393898"/>
                  <a:pt x="1648381" y="2401012"/>
                </a:cubicBezTo>
                <a:cubicBezTo>
                  <a:pt x="1711782" y="2408126"/>
                  <a:pt x="1784242" y="2479267"/>
                  <a:pt x="1769146" y="2518395"/>
                </a:cubicBezTo>
                <a:cubicBezTo>
                  <a:pt x="1738956" y="2582422"/>
                  <a:pt x="1687630" y="2550408"/>
                  <a:pt x="1645361" y="2543294"/>
                </a:cubicBezTo>
                <a:cubicBezTo>
                  <a:pt x="1594036" y="2536181"/>
                  <a:pt x="1500444" y="2518395"/>
                  <a:pt x="1500444" y="2525509"/>
                </a:cubicBezTo>
                <a:cubicBezTo>
                  <a:pt x="1467232" y="2685576"/>
                  <a:pt x="1391754" y="2564636"/>
                  <a:pt x="1337410" y="2564636"/>
                </a:cubicBezTo>
                <a:cubicBezTo>
                  <a:pt x="1286084" y="2564636"/>
                  <a:pt x="1234759" y="2546851"/>
                  <a:pt x="1186452" y="2532623"/>
                </a:cubicBezTo>
                <a:cubicBezTo>
                  <a:pt x="1123051" y="2514837"/>
                  <a:pt x="1065688" y="2546851"/>
                  <a:pt x="1005304" y="2553965"/>
                </a:cubicBezTo>
                <a:cubicBezTo>
                  <a:pt x="950960" y="2561080"/>
                  <a:pt x="981150" y="2653563"/>
                  <a:pt x="947940" y="2692689"/>
                </a:cubicBezTo>
                <a:cubicBezTo>
                  <a:pt x="941903" y="2703362"/>
                  <a:pt x="935864" y="2703362"/>
                  <a:pt x="929826" y="2703362"/>
                </a:cubicBezTo>
                <a:cubicBezTo>
                  <a:pt x="911711" y="2980812"/>
                  <a:pt x="594701" y="2913227"/>
                  <a:pt x="594701" y="2923898"/>
                </a:cubicBezTo>
                <a:cubicBezTo>
                  <a:pt x="567529" y="2941684"/>
                  <a:pt x="534318" y="2899000"/>
                  <a:pt x="501108" y="2941684"/>
                </a:cubicBezTo>
                <a:cubicBezTo>
                  <a:pt x="643007" y="3137322"/>
                  <a:pt x="860386" y="3183563"/>
                  <a:pt x="1053610" y="3329402"/>
                </a:cubicBezTo>
                <a:cubicBezTo>
                  <a:pt x="893597" y="3379202"/>
                  <a:pt x="800002" y="3208463"/>
                  <a:pt x="682256" y="3229805"/>
                </a:cubicBezTo>
                <a:cubicBezTo>
                  <a:pt x="624893" y="3283162"/>
                  <a:pt x="796984" y="3368530"/>
                  <a:pt x="630932" y="3393429"/>
                </a:cubicBezTo>
                <a:cubicBezTo>
                  <a:pt x="703390" y="3439672"/>
                  <a:pt x="754716" y="3485914"/>
                  <a:pt x="806041" y="3539269"/>
                </a:cubicBezTo>
                <a:cubicBezTo>
                  <a:pt x="893597" y="3635309"/>
                  <a:pt x="911711" y="3699337"/>
                  <a:pt x="869444" y="3827390"/>
                </a:cubicBezTo>
                <a:cubicBezTo>
                  <a:pt x="842270" y="3912759"/>
                  <a:pt x="803022" y="3991015"/>
                  <a:pt x="839252" y="4090612"/>
                </a:cubicBezTo>
                <a:cubicBezTo>
                  <a:pt x="863405" y="4158196"/>
                  <a:pt x="854347" y="4204438"/>
                  <a:pt x="763774" y="4172424"/>
                </a:cubicBezTo>
                <a:cubicBezTo>
                  <a:pt x="667160" y="4140411"/>
                  <a:pt x="630932" y="4200882"/>
                  <a:pt x="655085" y="4321821"/>
                </a:cubicBezTo>
                <a:cubicBezTo>
                  <a:pt x="670179" y="4400076"/>
                  <a:pt x="655085" y="4424975"/>
                  <a:pt x="588662" y="4414305"/>
                </a:cubicBezTo>
                <a:cubicBezTo>
                  <a:pt x="516204" y="4403633"/>
                  <a:pt x="446764" y="4353835"/>
                  <a:pt x="356189" y="4378734"/>
                </a:cubicBezTo>
                <a:cubicBezTo>
                  <a:pt x="428648" y="4521016"/>
                  <a:pt x="582626" y="4478331"/>
                  <a:pt x="667160" y="4613499"/>
                </a:cubicBezTo>
                <a:cubicBezTo>
                  <a:pt x="567529" y="4613499"/>
                  <a:pt x="489031" y="4613499"/>
                  <a:pt x="416573" y="4585042"/>
                </a:cubicBezTo>
                <a:cubicBezTo>
                  <a:pt x="386381" y="4574373"/>
                  <a:pt x="353170" y="4560144"/>
                  <a:pt x="335056" y="4602828"/>
                </a:cubicBezTo>
                <a:cubicBezTo>
                  <a:pt x="313920" y="4652628"/>
                  <a:pt x="356189" y="4670412"/>
                  <a:pt x="380342" y="4677526"/>
                </a:cubicBezTo>
                <a:cubicBezTo>
                  <a:pt x="449784" y="4702425"/>
                  <a:pt x="504126" y="4759339"/>
                  <a:pt x="564510" y="4805580"/>
                </a:cubicBezTo>
                <a:cubicBezTo>
                  <a:pt x="694332" y="4905177"/>
                  <a:pt x="836233" y="4990547"/>
                  <a:pt x="944922" y="5154171"/>
                </a:cubicBezTo>
                <a:cubicBezTo>
                  <a:pt x="809060" y="5111487"/>
                  <a:pt x="706410" y="5011889"/>
                  <a:pt x="576586" y="4994104"/>
                </a:cubicBezTo>
                <a:cubicBezTo>
                  <a:pt x="688296" y="5143500"/>
                  <a:pt x="830194" y="5243097"/>
                  <a:pt x="963036" y="5353367"/>
                </a:cubicBezTo>
                <a:cubicBezTo>
                  <a:pt x="1002286" y="5385379"/>
                  <a:pt x="1041534" y="5406721"/>
                  <a:pt x="1047572" y="5474306"/>
                </a:cubicBezTo>
                <a:cubicBezTo>
                  <a:pt x="1065688" y="5605917"/>
                  <a:pt x="1113992" y="5712629"/>
                  <a:pt x="1222682" y="5769542"/>
                </a:cubicBezTo>
                <a:cubicBezTo>
                  <a:pt x="1222682" y="5769542"/>
                  <a:pt x="1216644" y="5790884"/>
                  <a:pt x="1213626" y="5801555"/>
                </a:cubicBezTo>
                <a:cubicBezTo>
                  <a:pt x="1147203" y="5805112"/>
                  <a:pt x="1095878" y="5726858"/>
                  <a:pt x="1014361" y="5755314"/>
                </a:cubicBezTo>
                <a:cubicBezTo>
                  <a:pt x="1095878" y="5862025"/>
                  <a:pt x="1162298" y="5954508"/>
                  <a:pt x="1274008" y="6004307"/>
                </a:cubicBezTo>
                <a:cubicBezTo>
                  <a:pt x="1364582" y="6043434"/>
                  <a:pt x="1476290" y="6068335"/>
                  <a:pt x="1542711" y="6196388"/>
                </a:cubicBezTo>
                <a:cubicBezTo>
                  <a:pt x="1467232" y="6221287"/>
                  <a:pt x="1409868" y="6189274"/>
                  <a:pt x="1352504" y="6167932"/>
                </a:cubicBezTo>
                <a:cubicBezTo>
                  <a:pt x="1264950" y="6132361"/>
                  <a:pt x="1177395" y="6093234"/>
                  <a:pt x="1089840" y="6057663"/>
                </a:cubicBezTo>
                <a:cubicBezTo>
                  <a:pt x="1056628" y="6043434"/>
                  <a:pt x="1020400" y="6036320"/>
                  <a:pt x="999266" y="6100347"/>
                </a:cubicBezTo>
                <a:cubicBezTo>
                  <a:pt x="1110974" y="6114575"/>
                  <a:pt x="1177395" y="6199945"/>
                  <a:pt x="1246836" y="6281757"/>
                </a:cubicBezTo>
                <a:cubicBezTo>
                  <a:pt x="1286084" y="6327999"/>
                  <a:pt x="1319295" y="6388469"/>
                  <a:pt x="1388735" y="6367127"/>
                </a:cubicBezTo>
                <a:cubicBezTo>
                  <a:pt x="1424964" y="6356456"/>
                  <a:pt x="1449118" y="6388469"/>
                  <a:pt x="1446099" y="6431153"/>
                </a:cubicBezTo>
                <a:cubicBezTo>
                  <a:pt x="1431002" y="6580550"/>
                  <a:pt x="1518558" y="6630349"/>
                  <a:pt x="1609132" y="6658805"/>
                </a:cubicBezTo>
                <a:cubicBezTo>
                  <a:pt x="1741974" y="6701489"/>
                  <a:pt x="1859720" y="6786859"/>
                  <a:pt x="1983504" y="6858000"/>
                </a:cubicBez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D8A4CE2-E8DD-4535-A960-5BC80EF4685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34800" y="6611937"/>
            <a:ext cx="457200" cy="246063"/>
          </a:xfrm>
        </p:spPr>
        <p:txBody>
          <a:bodyPr anchor="ctr"/>
          <a:lstStyle/>
          <a:p>
            <a:pPr algn="ctr"/>
            <a:fld id="{EF6B430A-6F17-4686-98E3-68AEC5447CA5}" type="slidenum">
              <a:rPr lang="en-US" sz="1000" smtClean="0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19</a:t>
            </a:fld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C4B3306-3CA5-736F-9FED-95DDAA4B43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3687" y="353060"/>
            <a:ext cx="9064625" cy="615188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DCC231C8-C761-4B31-9B1C-C6D19248C6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838200" y="557189"/>
            <a:ext cx="3374136" cy="556789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kern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Yfirlit</a:t>
            </a:r>
            <a:r>
              <a:rPr lang="en-US" sz="36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kern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kynningar</a:t>
            </a:r>
            <a:endParaRPr lang="en-US" sz="3600" kern="12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FE2C223-BD00-433B-A65E-5124CB0310A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11E16674-77CE-4F8D-A577-F83E2D1FC7F4}" type="slidenum">
              <a:rPr lang="en-US"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pPr>
                <a:spcAft>
                  <a:spcPts val="600"/>
                </a:spcAft>
              </a:pPr>
              <a:t>2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  <a:ea typeface="+mn-ea"/>
            </a:endParaRPr>
          </a:p>
        </p:txBody>
      </p:sp>
      <p:graphicFrame>
        <p:nvGraphicFramePr>
          <p:cNvPr id="14" name="Content Placeholder 2">
            <a:extLst>
              <a:ext uri="{FF2B5EF4-FFF2-40B4-BE49-F238E27FC236}">
                <a16:creationId xmlns:a16="http://schemas.microsoft.com/office/drawing/2014/main" id="{F6A9735F-D475-4B51-9D96-E6A8B2C57640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457186278"/>
              </p:ext>
            </p:extLst>
          </p:nvPr>
        </p:nvGraphicFramePr>
        <p:xfrm>
          <a:off x="5093208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med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F04C607-5213-4C9C-AC60-9086CF9BBB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34800" y="6611937"/>
            <a:ext cx="457200" cy="246063"/>
          </a:xfrm>
        </p:spPr>
        <p:txBody>
          <a:bodyPr anchor="ctr"/>
          <a:lstStyle/>
          <a:p>
            <a:pPr algn="ctr"/>
            <a:fld id="{11E16674-77CE-4F8D-A577-F83E2D1FC7F4}" type="slidenum">
              <a:rPr lang="en-US" sz="1000" smtClean="0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20</a:t>
            </a:fld>
            <a:endParaRPr 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BE699AF-18D8-AC70-27BC-93BC5D5BE3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268" y="117475"/>
            <a:ext cx="9363075" cy="662305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alphaModFix amt="41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C2D31B0-70F0-4031-8D3E-876351C0163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34800" y="6611937"/>
            <a:ext cx="457200" cy="246063"/>
          </a:xfrm>
        </p:spPr>
        <p:txBody>
          <a:bodyPr anchor="ctr"/>
          <a:lstStyle/>
          <a:p>
            <a:pPr algn="ctr"/>
            <a:fld id="{11E16674-77CE-4F8D-A577-F83E2D1FC7F4}" type="slidenum">
              <a:rPr lang="en-US" sz="1000" smtClean="0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21</a:t>
            </a:fld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5">
            <a:extLst>
              <a:ext uri="{FF2B5EF4-FFF2-40B4-BE49-F238E27FC236}">
                <a16:creationId xmlns:a16="http://schemas.microsoft.com/office/drawing/2014/main" id="{173D6D77-D62D-4E13-978E-E59C6C237CE1}"/>
              </a:ext>
            </a:extLst>
          </p:cNvPr>
          <p:cNvSpPr txBox="1">
            <a:spLocks/>
          </p:cNvSpPr>
          <p:nvPr/>
        </p:nvSpPr>
        <p:spPr>
          <a:xfrm>
            <a:off x="0" y="3930316"/>
            <a:ext cx="5781675" cy="1676400"/>
          </a:xfrm>
          <a:prstGeom prst="rect">
            <a:avLst/>
          </a:prstGeom>
          <a:solidFill>
            <a:schemeClr val="accent1">
              <a:lumMod val="75000"/>
              <a:alpha val="42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 kern="1200" cap="all">
                <a:solidFill>
                  <a:schemeClr val="tx1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r>
              <a:rPr lang="is-IS" sz="3600" dirty="0">
                <a:solidFill>
                  <a:schemeClr val="bg1"/>
                </a:solidFill>
              </a:rPr>
              <a:t>Þjónusta við sjúklinga</a:t>
            </a:r>
            <a:endParaRPr lang="en-US" sz="3600" dirty="0">
              <a:solidFill>
                <a:schemeClr val="bg1"/>
              </a:solidFill>
              <a:ea typeface="+mj-ea"/>
            </a:endParaRPr>
          </a:p>
        </p:txBody>
      </p:sp>
    </p:spTree>
  </p:cSld>
  <p:clrMapOvr>
    <a:masterClrMapping/>
  </p:clrMapOvr>
  <p:transition spd="med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093003" y="245920"/>
            <a:ext cx="10005993" cy="167660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 err="1">
                <a:solidFill>
                  <a:schemeClr val="tx1">
                    <a:lumMod val="50000"/>
                    <a:lumOff val="50000"/>
                  </a:schemeClr>
                </a:solidFill>
                <a:ea typeface="+mj-ea"/>
              </a:rPr>
              <a:t>Þriðjungur</a:t>
            </a:r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  <a:ea typeface="+mj-ea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  <a:lumOff val="50000"/>
                  </a:schemeClr>
                </a:solidFill>
                <a:ea typeface="+mj-ea"/>
              </a:rPr>
              <a:t>allra</a:t>
            </a:r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  <a:ea typeface="+mj-ea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  <a:lumOff val="50000"/>
                  </a:schemeClr>
                </a:solidFill>
                <a:ea typeface="+mj-ea"/>
              </a:rPr>
              <a:t>landsmanna</a:t>
            </a:r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  <a:ea typeface="+mj-ea"/>
              </a:rPr>
              <a:t> </a:t>
            </a:r>
            <a:b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  <a:ea typeface="+mj-ea"/>
              </a:rPr>
            </a:br>
            <a:r>
              <a:rPr lang="en-US" sz="3600" dirty="0" err="1">
                <a:solidFill>
                  <a:schemeClr val="tx1">
                    <a:lumMod val="50000"/>
                    <a:lumOff val="50000"/>
                  </a:schemeClr>
                </a:solidFill>
                <a:ea typeface="+mj-ea"/>
              </a:rPr>
              <a:t>leitar</a:t>
            </a:r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  <a:ea typeface="+mj-ea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  <a:lumOff val="50000"/>
                  </a:schemeClr>
                </a:solidFill>
                <a:ea typeface="+mj-ea"/>
              </a:rPr>
              <a:t>árlega</a:t>
            </a:r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  <a:ea typeface="+mj-ea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  <a:lumOff val="50000"/>
                  </a:schemeClr>
                </a:solidFill>
                <a:ea typeface="+mj-ea"/>
              </a:rPr>
              <a:t>til</a:t>
            </a:r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  <a:ea typeface="+mj-ea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  <a:lumOff val="50000"/>
                  </a:schemeClr>
                </a:solidFill>
                <a:ea typeface="+mj-ea"/>
              </a:rPr>
              <a:t>Landspítala</a:t>
            </a:r>
            <a:endParaRPr lang="en-US" sz="3600" dirty="0">
              <a:solidFill>
                <a:schemeClr val="tx1">
                  <a:lumMod val="50000"/>
                  <a:lumOff val="50000"/>
                </a:schemeClr>
              </a:solidFill>
              <a:ea typeface="+mj-ea"/>
            </a:endParaRPr>
          </a:p>
        </p:txBody>
      </p:sp>
      <p:graphicFrame>
        <p:nvGraphicFramePr>
          <p:cNvPr id="31" name="Content Placeholder 2">
            <a:extLst>
              <a:ext uri="{FF2B5EF4-FFF2-40B4-BE49-F238E27FC236}">
                <a16:creationId xmlns:a16="http://schemas.microsoft.com/office/drawing/2014/main" id="{9CFC74D0-122A-400F-951F-C0F79D6C4487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34472352"/>
              </p:ext>
            </p:extLst>
          </p:nvPr>
        </p:nvGraphicFramePr>
        <p:xfrm>
          <a:off x="1020588" y="1858296"/>
          <a:ext cx="9189845" cy="43467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CA3CC51-F4C5-4444-A5AA-2616D198B49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34800" y="6611937"/>
            <a:ext cx="457200" cy="246063"/>
          </a:xfrm>
        </p:spPr>
        <p:txBody>
          <a:bodyPr anchor="ctr"/>
          <a:lstStyle/>
          <a:p>
            <a:pPr algn="ctr"/>
            <a:fld id="{11E16674-77CE-4F8D-A577-F83E2D1FC7F4}" type="slidenum">
              <a:rPr lang="en-US" sz="1000" smtClean="0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22</a:t>
            </a:fld>
            <a:endParaRPr 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27"/>
          <p:cNvSpPr/>
          <p:nvPr/>
        </p:nvSpPr>
        <p:spPr>
          <a:xfrm>
            <a:off x="378823" y="1536290"/>
            <a:ext cx="4256236" cy="3785419"/>
          </a:xfrm>
          <a:prstGeom prst="rect">
            <a:avLst/>
          </a:prstGeom>
        </p:spPr>
        <p:txBody>
          <a:bodyPr spcFirstLastPara="1" vert="horz" lIns="91440" tIns="45720" rIns="91440" bIns="45720" rtlCol="0" anchorCtr="0">
            <a:normAutofit/>
          </a:bodyPr>
          <a:lstStyle/>
          <a:p>
            <a:pPr marR="0" lvl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400" b="1" dirty="0"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Um 6.600 </a:t>
            </a:r>
            <a:r>
              <a:rPr lang="en-US" sz="2400" b="1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starfsmenn</a:t>
            </a:r>
            <a:r>
              <a:rPr lang="en-US" sz="2400" b="1" dirty="0"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</a:p>
          <a:p>
            <a:pPr marR="0" lvl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400" b="1" dirty="0"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og 2.000 </a:t>
            </a:r>
            <a:r>
              <a:rPr lang="en-US" sz="2400" b="1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nemendur</a:t>
            </a:r>
            <a:endParaRPr lang="en-US" sz="2400" b="1" dirty="0"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  <a:p>
            <a:pPr marR="0" lvl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br>
              <a:rPr lang="en-US" sz="2400" b="1" dirty="0"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</a:br>
            <a:r>
              <a:rPr lang="en-US" sz="2400" b="1" dirty="0"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í 100 </a:t>
            </a:r>
            <a:r>
              <a:rPr lang="en-US" sz="2400" b="1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byggingum</a:t>
            </a:r>
            <a:r>
              <a:rPr lang="en-US" sz="2400" b="1" dirty="0"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</a:p>
          <a:p>
            <a:pPr marR="0" lvl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br>
              <a:rPr lang="en-US" sz="2400" b="1" dirty="0"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</a:br>
            <a:r>
              <a:rPr lang="en-US" sz="2400" b="1" dirty="0"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á 20 </a:t>
            </a:r>
            <a:r>
              <a:rPr lang="en-US" sz="2400" b="1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stöðum</a:t>
            </a:r>
            <a:r>
              <a:rPr lang="en-US" sz="2400" b="1" dirty="0"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</a:p>
          <a:p>
            <a:pPr marR="0" lvl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400" b="1" dirty="0"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á </a:t>
            </a:r>
            <a:r>
              <a:rPr lang="en-US" sz="2400" b="1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höfuðborgarsvæðinu</a:t>
            </a:r>
            <a:r>
              <a:rPr lang="en-US" sz="2400" b="1" dirty="0"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...</a:t>
            </a:r>
            <a:endParaRPr lang="en-US" sz="2400" b="1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11" name="Google Shape;311;p27" descr="Capture4.JPG"/>
          <p:cNvPicPr preferRelativeResize="0"/>
          <p:nvPr/>
        </p:nvPicPr>
        <p:blipFill rotWithShape="1">
          <a:blip r:embed="rId3"/>
          <a:srcRect l="952" r="29299" b="-2"/>
          <a:stretch/>
        </p:blipFill>
        <p:spPr>
          <a:xfrm>
            <a:off x="4952364" y="1085439"/>
            <a:ext cx="6401436" cy="4816716"/>
          </a:xfrm>
          <a:prstGeom prst="rect">
            <a:avLst/>
          </a:prstGeom>
          <a:noFill/>
          <a:effectLst/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CD584D2-E4C4-40FA-933D-9B63F66115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34800" y="6611937"/>
            <a:ext cx="457200" cy="246063"/>
          </a:xfrm>
        </p:spPr>
        <p:txBody>
          <a:bodyPr anchor="ctr"/>
          <a:lstStyle/>
          <a:p>
            <a:pPr algn="ctr"/>
            <a:fld id="{11E16674-77CE-4F8D-A577-F83E2D1FC7F4}" type="slidenum">
              <a:rPr lang="en-US" sz="1000" smtClean="0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23</a:t>
            </a:fld>
            <a:endParaRPr 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4BA3FBC-CDE8-4C95-90CD-6E45BD90F09D}"/>
              </a:ext>
            </a:extLst>
          </p:cNvPr>
          <p:cNvSpPr txBox="1">
            <a:spLocks/>
          </p:cNvSpPr>
          <p:nvPr/>
        </p:nvSpPr>
        <p:spPr>
          <a:xfrm>
            <a:off x="378823" y="561475"/>
            <a:ext cx="11539149" cy="745958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 kern="1200" cap="all">
                <a:solidFill>
                  <a:schemeClr val="tx1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defTabSz="914400"/>
            <a:r>
              <a:rPr lang="is-IS" sz="3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Landspitali</a:t>
            </a:r>
            <a:endParaRPr lang="is-IS" sz="3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C9FE87-F927-4748-8232-5CF0A310F47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44905" y="665747"/>
            <a:ext cx="3425408" cy="36570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kern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Árið</a:t>
            </a:r>
            <a:r>
              <a:rPr lang="en-US" sz="36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 2023 á </a:t>
            </a:r>
            <a:r>
              <a:rPr lang="en-US" sz="3600" kern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landspítala</a:t>
            </a:r>
            <a:endParaRPr lang="en-US" sz="3600" kern="12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C5ECC6-6D9B-42C2-AFF9-7476F4213D8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34800" y="6611937"/>
            <a:ext cx="457200" cy="246063"/>
          </a:xfrm>
        </p:spPr>
        <p:txBody>
          <a:bodyPr anchor="ctr"/>
          <a:lstStyle/>
          <a:p>
            <a:pPr algn="ctr"/>
            <a:fld id="{11E16674-77CE-4F8D-A577-F83E2D1FC7F4}" type="slidenum">
              <a:rPr lang="en-US" sz="1000" smtClean="0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24</a:t>
            </a:fld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23DF443-C63D-168B-71AD-7C00693C34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5953" y="448573"/>
            <a:ext cx="6088033" cy="5960853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4294967295"/>
          </p:nvPr>
        </p:nvSpPr>
        <p:spPr>
          <a:xfrm>
            <a:off x="5315320" y="1396662"/>
            <a:ext cx="6052738" cy="4960937"/>
          </a:xfrm>
        </p:spPr>
        <p:txBody>
          <a:bodyPr/>
          <a:lstStyle/>
          <a:p>
            <a:pPr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is-IS" dirty="0">
                <a:solidFill>
                  <a:srgbClr val="0052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197</a:t>
            </a:r>
            <a:r>
              <a:rPr lang="is-IS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s-IS" dirty="0">
                <a:latin typeface="Arial" panose="020B0604020202020204" pitchFamily="34" charset="0"/>
                <a:cs typeface="Arial" panose="020B0604020202020204" pitchFamily="34" charset="0"/>
              </a:rPr>
              <a:t>komur, símtöl og </a:t>
            </a:r>
            <a:r>
              <a:rPr lang="is-IS" dirty="0" err="1">
                <a:latin typeface="Arial" panose="020B0604020202020204" pitchFamily="34" charset="0"/>
                <a:cs typeface="Arial" panose="020B0604020202020204" pitchFamily="34" charset="0"/>
              </a:rPr>
              <a:t>fjarþjónusta</a:t>
            </a:r>
            <a:r>
              <a:rPr lang="is-IS" dirty="0">
                <a:latin typeface="Arial" panose="020B0604020202020204" pitchFamily="34" charset="0"/>
                <a:cs typeface="Arial" panose="020B0604020202020204" pitchFamily="34" charset="0"/>
              </a:rPr>
              <a:t> á göngudeildum og bráðamóttöku geðsviðs </a:t>
            </a:r>
          </a:p>
          <a:p>
            <a:pPr fontAlgn="auto">
              <a:spcBef>
                <a:spcPts val="600"/>
              </a:spcBef>
              <a:spcAft>
                <a:spcPts val="0"/>
              </a:spcAft>
              <a:defRPr/>
            </a:pPr>
            <a:endParaRPr lang="is-IS" sz="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is-IS" dirty="0">
                <a:solidFill>
                  <a:srgbClr val="0052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 </a:t>
            </a:r>
            <a:r>
              <a:rPr lang="is-IS" dirty="0">
                <a:latin typeface="Arial" panose="020B0604020202020204" pitchFamily="34" charset="0"/>
                <a:cs typeface="Arial" panose="020B0604020202020204" pitchFamily="34" charset="0"/>
              </a:rPr>
              <a:t>börn koma á bráðamóttöku barna </a:t>
            </a:r>
            <a:endParaRPr lang="is-I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600"/>
              </a:spcBef>
              <a:spcAft>
                <a:spcPts val="0"/>
              </a:spcAft>
              <a:defRPr/>
            </a:pPr>
            <a:endParaRPr lang="is-IS" sz="700" dirty="0">
              <a:solidFill>
                <a:srgbClr val="00529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is-IS" dirty="0">
                <a:solidFill>
                  <a:srgbClr val="0052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is-IS" dirty="0">
                <a:latin typeface="Arial" panose="020B0604020202020204" pitchFamily="34" charset="0"/>
                <a:cs typeface="Arial" panose="020B0604020202020204" pitchFamily="34" charset="0"/>
              </a:rPr>
              <a:t> hjartaþræðingar á þræðingarstofu</a:t>
            </a:r>
          </a:p>
          <a:p>
            <a:pPr fontAlgn="auto">
              <a:spcBef>
                <a:spcPts val="600"/>
              </a:spcBef>
              <a:spcAft>
                <a:spcPts val="0"/>
              </a:spcAft>
              <a:defRPr/>
            </a:pPr>
            <a:endParaRPr lang="is-I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is-IS" dirty="0">
                <a:solidFill>
                  <a:srgbClr val="0052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 </a:t>
            </a:r>
            <a:r>
              <a:rPr lang="is-IS" dirty="0">
                <a:latin typeface="Arial" panose="020B0604020202020204" pitchFamily="34" charset="0"/>
                <a:cs typeface="Arial" panose="020B0604020202020204" pitchFamily="34" charset="0"/>
              </a:rPr>
              <a:t>sjúklingur kemur í blóðskilun</a:t>
            </a:r>
          </a:p>
          <a:p>
            <a:pPr fontAlgn="auto">
              <a:spcBef>
                <a:spcPts val="600"/>
              </a:spcBef>
              <a:spcAft>
                <a:spcPts val="0"/>
              </a:spcAft>
              <a:defRPr/>
            </a:pPr>
            <a:endParaRPr lang="is-IS" sz="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is-IS" dirty="0">
                <a:solidFill>
                  <a:srgbClr val="0052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is-IS" dirty="0">
                <a:latin typeface="Arial" panose="020B0604020202020204" pitchFamily="34" charset="0"/>
                <a:cs typeface="Arial" panose="020B0604020202020204" pitchFamily="34" charset="0"/>
              </a:rPr>
              <a:t> sjúklingar á gjörgæslu</a:t>
            </a:r>
          </a:p>
          <a:p>
            <a:pPr fontAlgn="auto">
              <a:spcBef>
                <a:spcPts val="600"/>
              </a:spcBef>
              <a:spcAft>
                <a:spcPts val="0"/>
              </a:spcAft>
              <a:defRPr/>
            </a:pPr>
            <a:endParaRPr lang="is-IS" sz="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is-IS" dirty="0">
                <a:solidFill>
                  <a:srgbClr val="0052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3.700</a:t>
            </a:r>
            <a:r>
              <a:rPr lang="is-I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s-IS" dirty="0">
                <a:latin typeface="Arial" panose="020B0604020202020204" pitchFamily="34" charset="0"/>
                <a:cs typeface="Arial" panose="020B0604020202020204" pitchFamily="34" charset="0"/>
              </a:rPr>
              <a:t>starfsmenn í vinnu</a:t>
            </a:r>
          </a:p>
          <a:p>
            <a:pPr fontAlgn="auto">
              <a:spcBef>
                <a:spcPts val="600"/>
              </a:spcBef>
              <a:spcAft>
                <a:spcPts val="0"/>
              </a:spcAft>
              <a:defRPr/>
            </a:pPr>
            <a:endParaRPr lang="is-IS" sz="700" dirty="0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is-IS" dirty="0">
                <a:solidFill>
                  <a:srgbClr val="0052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lang="is-IS" dirty="0">
                <a:latin typeface="Arial" panose="020B0604020202020204" pitchFamily="34" charset="0"/>
                <a:cs typeface="Arial" panose="020B0604020202020204" pitchFamily="34" charset="0"/>
              </a:rPr>
              <a:t>tonn af úrgangi falla til úr almennum rekstri  - þar af </a:t>
            </a:r>
            <a:r>
              <a:rPr lang="is-IS" dirty="0">
                <a:solidFill>
                  <a:srgbClr val="0052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1,8 </a:t>
            </a:r>
            <a:r>
              <a:rPr lang="is-IS" dirty="0">
                <a:latin typeface="Arial" panose="020B0604020202020204" pitchFamily="34" charset="0"/>
                <a:cs typeface="Arial" panose="020B0604020202020204" pitchFamily="34" charset="0"/>
              </a:rPr>
              <a:t>tonn</a:t>
            </a:r>
            <a:r>
              <a:rPr lang="is-IS" dirty="0">
                <a:solidFill>
                  <a:srgbClr val="0052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s-IS" dirty="0">
                <a:latin typeface="Arial" panose="020B0604020202020204" pitchFamily="34" charset="0"/>
                <a:cs typeface="Arial" panose="020B0604020202020204" pitchFamily="34" charset="0"/>
              </a:rPr>
              <a:t>endurunnið. </a:t>
            </a:r>
            <a:endParaRPr lang="is-IS"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600"/>
              </a:spcBef>
              <a:spcAft>
                <a:spcPts val="0"/>
              </a:spcAft>
              <a:defRPr/>
            </a:pPr>
            <a:endParaRPr lang="is-IS" sz="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is-IS" dirty="0">
                <a:latin typeface="Arial" panose="020B0604020202020204" pitchFamily="34" charset="0"/>
                <a:cs typeface="Arial" panose="020B0604020202020204" pitchFamily="34" charset="0"/>
              </a:rPr>
              <a:t>Rafmagnsnotkun samsvarar notkun </a:t>
            </a:r>
            <a:r>
              <a:rPr lang="is-IS" dirty="0">
                <a:solidFill>
                  <a:srgbClr val="0052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4.545 </a:t>
            </a:r>
            <a:r>
              <a:rPr lang="is-IS" dirty="0">
                <a:latin typeface="Arial" panose="020B0604020202020204" pitchFamily="34" charset="0"/>
                <a:cs typeface="Arial" panose="020B0604020202020204" pitchFamily="34" charset="0"/>
              </a:rPr>
              <a:t>heimila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923082" y="332125"/>
            <a:ext cx="8718550" cy="438150"/>
          </a:xfrm>
        </p:spPr>
        <p:txBody>
          <a:bodyPr/>
          <a:lstStyle/>
          <a:p>
            <a:r>
              <a:rPr lang="is-IS" sz="3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Dagur á Landspítala</a:t>
            </a:r>
            <a:endParaRPr lang="en-US" sz="3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half" idx="4294967295"/>
          </p:nvPr>
        </p:nvSpPr>
        <p:spPr>
          <a:xfrm>
            <a:off x="719528" y="1447463"/>
            <a:ext cx="4297363" cy="4859337"/>
          </a:xfrm>
        </p:spPr>
        <p:txBody>
          <a:bodyPr>
            <a:normAutofit lnSpcReduction="10000"/>
          </a:bodyPr>
          <a:lstStyle/>
          <a:p>
            <a:pPr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is-IS" dirty="0">
                <a:solidFill>
                  <a:srgbClr val="0052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609</a:t>
            </a:r>
            <a:r>
              <a:rPr lang="is-IS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s-IS" dirty="0">
                <a:latin typeface="Arial" panose="020B0604020202020204" pitchFamily="34" charset="0"/>
                <a:cs typeface="Arial" panose="020B0604020202020204" pitchFamily="34" charset="0"/>
              </a:rPr>
              <a:t>sjúklingar á legudeildum</a:t>
            </a:r>
          </a:p>
          <a:p>
            <a:pPr fontAlgn="auto">
              <a:spcBef>
                <a:spcPts val="600"/>
              </a:spcBef>
              <a:spcAft>
                <a:spcPts val="0"/>
              </a:spcAft>
              <a:defRPr/>
            </a:pPr>
            <a:endParaRPr lang="is-I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is-IS" dirty="0">
                <a:solidFill>
                  <a:srgbClr val="0052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2.087</a:t>
            </a:r>
            <a:r>
              <a:rPr lang="is-IS" dirty="0">
                <a:latin typeface="Arial" panose="020B0604020202020204" pitchFamily="34" charset="0"/>
                <a:cs typeface="Arial" panose="020B0604020202020204" pitchFamily="34" charset="0"/>
              </a:rPr>
              <a:t> komur, símtöl og </a:t>
            </a:r>
            <a:r>
              <a:rPr lang="is-IS" dirty="0" err="1">
                <a:latin typeface="Arial" panose="020B0604020202020204" pitchFamily="34" charset="0"/>
                <a:cs typeface="Arial" panose="020B0604020202020204" pitchFamily="34" charset="0"/>
              </a:rPr>
              <a:t>fjarþjónusta</a:t>
            </a:r>
            <a:r>
              <a:rPr lang="is-IS" dirty="0">
                <a:latin typeface="Arial" panose="020B0604020202020204" pitchFamily="34" charset="0"/>
                <a:cs typeface="Arial" panose="020B0604020202020204" pitchFamily="34" charset="0"/>
              </a:rPr>
              <a:t> á dag- og göngudeildum</a:t>
            </a:r>
          </a:p>
          <a:p>
            <a:pPr fontAlgn="auto">
              <a:spcBef>
                <a:spcPts val="600"/>
              </a:spcBef>
              <a:spcAft>
                <a:spcPts val="0"/>
              </a:spcAft>
              <a:defRPr/>
            </a:pPr>
            <a:endParaRPr lang="is-IS" sz="700" dirty="0">
              <a:solidFill>
                <a:srgbClr val="00529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is-IS" dirty="0">
                <a:solidFill>
                  <a:srgbClr val="0052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9.495</a:t>
            </a:r>
            <a:r>
              <a:rPr lang="is-IS" dirty="0">
                <a:latin typeface="Arial" panose="020B0604020202020204" pitchFamily="34" charset="0"/>
                <a:cs typeface="Arial" panose="020B0604020202020204" pitchFamily="34" charset="0"/>
              </a:rPr>
              <a:t> rannsóknir á rannsóknarsviði</a:t>
            </a:r>
          </a:p>
          <a:p>
            <a:pPr fontAlgn="auto">
              <a:spcBef>
                <a:spcPts val="600"/>
              </a:spcBef>
              <a:spcAft>
                <a:spcPts val="0"/>
              </a:spcAft>
              <a:defRPr/>
            </a:pPr>
            <a:endParaRPr lang="is-IS" sz="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is-IS" dirty="0">
                <a:solidFill>
                  <a:srgbClr val="0052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469</a:t>
            </a:r>
            <a:r>
              <a:rPr lang="is-IS" dirty="0">
                <a:latin typeface="Arial" panose="020B0604020202020204" pitchFamily="34" charset="0"/>
                <a:cs typeface="Arial" panose="020B0604020202020204" pitchFamily="34" charset="0"/>
              </a:rPr>
              <a:t> sjúklingar fá meðferð hjá sjúkra- og iðjuþjálfum </a:t>
            </a:r>
          </a:p>
          <a:p>
            <a:pPr fontAlgn="auto">
              <a:spcBef>
                <a:spcPts val="600"/>
              </a:spcBef>
              <a:spcAft>
                <a:spcPts val="0"/>
              </a:spcAft>
              <a:defRPr/>
            </a:pPr>
            <a:endParaRPr lang="is-IS" sz="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is-IS" dirty="0">
                <a:solidFill>
                  <a:srgbClr val="0052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258</a:t>
            </a:r>
            <a:r>
              <a:rPr lang="is-IS" dirty="0">
                <a:latin typeface="Arial" panose="020B0604020202020204" pitchFamily="34" charset="0"/>
                <a:cs typeface="Arial" panose="020B0604020202020204" pitchFamily="34" charset="0"/>
              </a:rPr>
              <a:t> sjúklingar koma á slysa- og bráðamóttökur </a:t>
            </a:r>
          </a:p>
          <a:p>
            <a:pPr fontAlgn="auto">
              <a:spcBef>
                <a:spcPts val="600"/>
              </a:spcBef>
              <a:spcAft>
                <a:spcPts val="0"/>
              </a:spcAft>
              <a:defRPr/>
            </a:pPr>
            <a:endParaRPr lang="is-IS" sz="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is-IS" dirty="0">
                <a:solidFill>
                  <a:srgbClr val="0052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75</a:t>
            </a:r>
            <a:r>
              <a:rPr lang="is-IS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s-IS" dirty="0">
                <a:latin typeface="Arial" panose="020B0604020202020204" pitchFamily="34" charset="0"/>
                <a:cs typeface="Arial" panose="020B0604020202020204" pitchFamily="34" charset="0"/>
              </a:rPr>
              <a:t>nýir sjúklingar leggjast inn á legudeildir </a:t>
            </a:r>
          </a:p>
          <a:p>
            <a:pPr fontAlgn="auto">
              <a:spcBef>
                <a:spcPts val="600"/>
              </a:spcBef>
              <a:spcAft>
                <a:spcPts val="0"/>
              </a:spcAft>
              <a:defRPr/>
            </a:pPr>
            <a:endParaRPr lang="is-IS" sz="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is-IS" dirty="0">
                <a:solidFill>
                  <a:srgbClr val="0052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  <a:r>
              <a:rPr lang="is-IS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s-IS" dirty="0">
                <a:latin typeface="Arial" panose="020B0604020202020204" pitchFamily="34" charset="0"/>
                <a:cs typeface="Arial" panose="020B0604020202020204" pitchFamily="34" charset="0"/>
              </a:rPr>
              <a:t>sjúklingar fara í skurðaðgerðir</a:t>
            </a:r>
          </a:p>
          <a:p>
            <a:pPr fontAlgn="auto">
              <a:spcBef>
                <a:spcPts val="600"/>
              </a:spcBef>
              <a:spcAft>
                <a:spcPts val="0"/>
              </a:spcAft>
              <a:defRPr/>
            </a:pPr>
            <a:endParaRPr lang="is-IS" sz="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s-IS" dirty="0">
                <a:solidFill>
                  <a:srgbClr val="0052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is-IS" dirty="0">
                <a:latin typeface="Arial" panose="020B0604020202020204" pitchFamily="34" charset="0"/>
                <a:cs typeface="Arial" panose="020B0604020202020204" pitchFamily="34" charset="0"/>
              </a:rPr>
              <a:t> börn fæðast</a:t>
            </a:r>
          </a:p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409F42B-D06F-4B1E-82F4-6799F85E050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34800" y="6611937"/>
            <a:ext cx="457200" cy="246063"/>
          </a:xfrm>
        </p:spPr>
        <p:txBody>
          <a:bodyPr anchor="ctr"/>
          <a:lstStyle/>
          <a:p>
            <a:pPr algn="ctr"/>
            <a:fld id="{11E16674-77CE-4F8D-A577-F83E2D1FC7F4}" type="slidenum">
              <a:rPr lang="en-US" sz="1000" smtClean="0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25</a:t>
            </a:fld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CD584D2-E4C4-40FA-933D-9B63F66115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34800" y="6611937"/>
            <a:ext cx="457200" cy="246063"/>
          </a:xfrm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1E16674-77CE-4F8D-A577-F83E2D1FC7F4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4BA3FBC-CDE8-4C95-90CD-6E45BD90F09D}"/>
              </a:ext>
            </a:extLst>
          </p:cNvPr>
          <p:cNvSpPr txBox="1">
            <a:spLocks/>
          </p:cNvSpPr>
          <p:nvPr/>
        </p:nvSpPr>
        <p:spPr>
          <a:xfrm>
            <a:off x="378823" y="561475"/>
            <a:ext cx="11539149" cy="692559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 kern="1200" cap="all">
                <a:solidFill>
                  <a:schemeClr val="tx1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4400" b="1" i="0" u="none" strike="noStrike" kern="1200" cap="all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highlight>
                  <a:srgbClr val="F8F8F8"/>
                </a:highlight>
                <a:uLnTx/>
                <a:uFillTx/>
                <a:latin typeface="Arial"/>
                <a:ea typeface="MS PGothic" pitchFamily="34" charset="-128"/>
                <a:cs typeface="+mj-cs"/>
              </a:rPr>
              <a:t>COVID-19 á Landspítala </a:t>
            </a: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  <a:sym typeface="Arial"/>
              </a:rPr>
              <a:t>Mikill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  <a:sym typeface="Arial"/>
              </a:rPr>
              <a:t>samdráttur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  <a:sym typeface="Arial"/>
              </a:rPr>
              <a:t> í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  <a:sym typeface="Arial"/>
              </a:rPr>
              <a:t>starfsemi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  <a:sym typeface="Arial"/>
              </a:rPr>
              <a:t>vegna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  <a:sym typeface="Arial"/>
              </a:rPr>
              <a:t>sóttvarnarreglna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  <a:sym typeface="Arial"/>
              </a:rPr>
              <a:t> - 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  <a:sym typeface="Arial"/>
              </a:rPr>
              <a:t>Mikill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  <a:sym typeface="Arial"/>
              </a:rPr>
              <a:t>viðbúnaður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  <a:sym typeface="Arial"/>
              </a:rPr>
              <a:t>og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  <a:sym typeface="Arial"/>
              </a:rPr>
              <a:t>vinnuálag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  <a:sym typeface="Arial"/>
            </a:endParaRP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s-IS" sz="3600" b="1" i="0" u="none" strike="noStrike" kern="1200" cap="all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/>
              <a:ea typeface="MS PGothic" pitchFamily="34" charset="-128"/>
              <a:cs typeface="+mj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14566F2-F2ED-4070-8ABA-FDD9DCAD7ECF}"/>
              </a:ext>
            </a:extLst>
          </p:cNvPr>
          <p:cNvSpPr txBox="1"/>
          <p:nvPr/>
        </p:nvSpPr>
        <p:spPr>
          <a:xfrm>
            <a:off x="378822" y="1317355"/>
            <a:ext cx="9731831" cy="347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dirty="0" err="1">
                <a:solidFill>
                  <a:prstClr val="black"/>
                </a:solidFill>
                <a:highlight>
                  <a:srgbClr val="F8F8F8"/>
                </a:highligh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Frá</a:t>
            </a:r>
            <a:r>
              <a:rPr lang="en-US" dirty="0">
                <a:solidFill>
                  <a:prstClr val="black"/>
                </a:solidFill>
                <a:highlight>
                  <a:srgbClr val="F8F8F8"/>
                </a:highligh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dirty="0" err="1">
                <a:solidFill>
                  <a:prstClr val="black"/>
                </a:solidFill>
                <a:highlight>
                  <a:srgbClr val="F8F8F8"/>
                </a:highligh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upphafi</a:t>
            </a:r>
            <a:r>
              <a:rPr lang="en-US" dirty="0">
                <a:solidFill>
                  <a:prstClr val="black"/>
                </a:solidFill>
                <a:highlight>
                  <a:srgbClr val="F8F8F8"/>
                </a:highligh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dirty="0" err="1">
                <a:solidFill>
                  <a:prstClr val="black"/>
                </a:solidFill>
                <a:highlight>
                  <a:srgbClr val="F8F8F8"/>
                </a:highligh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faraldurs</a:t>
            </a:r>
            <a:r>
              <a:rPr lang="en-US" dirty="0">
                <a:solidFill>
                  <a:prstClr val="black"/>
                </a:solidFill>
                <a:highlight>
                  <a:srgbClr val="F8F8F8"/>
                </a:highligh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í </a:t>
            </a:r>
            <a:r>
              <a:rPr lang="en-US" dirty="0" err="1">
                <a:solidFill>
                  <a:prstClr val="black"/>
                </a:solidFill>
                <a:highlight>
                  <a:srgbClr val="F8F8F8"/>
                </a:highligh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febrúar</a:t>
            </a:r>
            <a:r>
              <a:rPr lang="en-US" dirty="0">
                <a:solidFill>
                  <a:prstClr val="black"/>
                </a:solidFill>
                <a:highlight>
                  <a:srgbClr val="F8F8F8"/>
                </a:highligh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2020 </a:t>
            </a:r>
            <a:r>
              <a:rPr lang="en-US" dirty="0" err="1">
                <a:solidFill>
                  <a:prstClr val="black"/>
                </a:solidFill>
                <a:highlight>
                  <a:srgbClr val="F8F8F8"/>
                </a:highligh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til</a:t>
            </a:r>
            <a:r>
              <a:rPr lang="en-US" dirty="0">
                <a:solidFill>
                  <a:prstClr val="black"/>
                </a:solidFill>
                <a:highlight>
                  <a:srgbClr val="F8F8F8"/>
                </a:highligh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dirty="0" err="1">
                <a:solidFill>
                  <a:prstClr val="black"/>
                </a:solidFill>
                <a:highlight>
                  <a:srgbClr val="F8F8F8"/>
                </a:highligh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ársloka</a:t>
            </a:r>
            <a:r>
              <a:rPr lang="en-US" dirty="0">
                <a:solidFill>
                  <a:prstClr val="black"/>
                </a:solidFill>
                <a:highlight>
                  <a:srgbClr val="F8F8F8"/>
                </a:highligh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2022</a:t>
            </a:r>
            <a:r>
              <a:rPr lang="en-US" sz="2000" dirty="0">
                <a:solidFill>
                  <a:prstClr val="black"/>
                </a:solidFill>
                <a:highlight>
                  <a:srgbClr val="F8F8F8"/>
                </a:highligh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:</a:t>
            </a:r>
          </a:p>
          <a:p>
            <a:pPr marL="285750" marR="0" lvl="0" indent="-28575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prstClr val="black"/>
                </a:solidFill>
                <a:highlight>
                  <a:srgbClr val="F8F8F8"/>
                </a:highligh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82% </a:t>
            </a:r>
            <a:r>
              <a:rPr lang="en-US" dirty="0" err="1">
                <a:solidFill>
                  <a:prstClr val="black"/>
                </a:solidFill>
                <a:highlight>
                  <a:srgbClr val="F8F8F8"/>
                </a:highligh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landsmanna</a:t>
            </a:r>
            <a:r>
              <a:rPr lang="en-US" dirty="0">
                <a:solidFill>
                  <a:prstClr val="black"/>
                </a:solidFill>
                <a:highlight>
                  <a:srgbClr val="F8F8F8"/>
                </a:highligh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dirty="0" err="1">
                <a:solidFill>
                  <a:prstClr val="black"/>
                </a:solidFill>
                <a:highlight>
                  <a:srgbClr val="F8F8F8"/>
                </a:highligh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bólusettir</a:t>
            </a:r>
            <a:r>
              <a:rPr lang="en-US" dirty="0">
                <a:solidFill>
                  <a:prstClr val="black"/>
                </a:solidFill>
                <a:highlight>
                  <a:srgbClr val="F8F8F8"/>
                </a:highligh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 - um 200 </a:t>
            </a:r>
            <a:r>
              <a:rPr lang="en-US" dirty="0" err="1">
                <a:solidFill>
                  <a:prstClr val="black"/>
                </a:solidFill>
                <a:highlight>
                  <a:srgbClr val="F8F8F8"/>
                </a:highligh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þús</a:t>
            </a:r>
            <a:r>
              <a:rPr lang="en-US" dirty="0">
                <a:solidFill>
                  <a:prstClr val="black"/>
                </a:solidFill>
                <a:highlight>
                  <a:srgbClr val="F8F8F8"/>
                </a:highligh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. COVID-19 </a:t>
            </a:r>
            <a:r>
              <a:rPr lang="en-US" dirty="0" err="1">
                <a:solidFill>
                  <a:prstClr val="black"/>
                </a:solidFill>
                <a:highlight>
                  <a:srgbClr val="F8F8F8"/>
                </a:highligh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staðfest</a:t>
            </a:r>
            <a:r>
              <a:rPr lang="en-US" dirty="0">
                <a:solidFill>
                  <a:prstClr val="black"/>
                </a:solidFill>
                <a:highlight>
                  <a:srgbClr val="F8F8F8"/>
                </a:highligh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smit (</a:t>
            </a:r>
            <a:r>
              <a:rPr lang="en-US" dirty="0" err="1">
                <a:solidFill>
                  <a:prstClr val="black"/>
                </a:solidFill>
                <a:highlight>
                  <a:srgbClr val="F8F8F8"/>
                </a:highligh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endursmit</a:t>
            </a:r>
            <a:r>
              <a:rPr lang="en-US" dirty="0">
                <a:solidFill>
                  <a:prstClr val="black"/>
                </a:solidFill>
                <a:highlight>
                  <a:srgbClr val="F8F8F8"/>
                </a:highligh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dirty="0" err="1">
                <a:solidFill>
                  <a:prstClr val="black"/>
                </a:solidFill>
                <a:highlight>
                  <a:srgbClr val="F8F8F8"/>
                </a:highligh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meðtalin</a:t>
            </a:r>
            <a:r>
              <a:rPr lang="en-US" dirty="0">
                <a:solidFill>
                  <a:prstClr val="black"/>
                </a:solidFill>
                <a:highlight>
                  <a:srgbClr val="F8F8F8"/>
                </a:highligh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)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8F8F8"/>
              </a:highlight>
              <a:uLnTx/>
              <a:uFillTx/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  <a:sym typeface="Arial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8F8F8"/>
                </a:highlight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  <a:sym typeface="Arial"/>
              </a:rPr>
              <a:t>Um 2.000 COVID-19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8F8F8"/>
                </a:highlight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  <a:sym typeface="Arial"/>
              </a:rPr>
              <a:t>legur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8F8F8"/>
                </a:highlight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  <a:sym typeface="Arial"/>
              </a:rPr>
              <a:t> á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8F8F8"/>
                </a:highlight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  <a:sym typeface="Arial"/>
              </a:rPr>
              <a:t>spítalanum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8F8F8"/>
                </a:highlight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  <a:sym typeface="Arial"/>
              </a:rPr>
              <a:t>,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8F8F8"/>
                </a:highlight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  <a:sym typeface="Arial"/>
              </a:rPr>
              <a:t>þar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8F8F8"/>
                </a:highlight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8F8F8"/>
                </a:highlight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  <a:sym typeface="Arial"/>
              </a:rPr>
              <a:t>af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8F8F8"/>
                </a:highlight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  <a:sym typeface="Arial"/>
              </a:rPr>
              <a:t> 111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8F8F8"/>
                </a:highlight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  <a:sym typeface="Arial"/>
              </a:rPr>
              <a:t>andlát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8F8F8"/>
              </a:highlight>
              <a:uLnTx/>
              <a:uFillTx/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  <a:sym typeface="Arial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err="1">
                <a:solidFill>
                  <a:prstClr val="black"/>
                </a:solidFill>
                <a:highlight>
                  <a:srgbClr val="F8F8F8"/>
                </a:highligh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Toppur</a:t>
            </a:r>
            <a:r>
              <a:rPr lang="en-US" dirty="0">
                <a:solidFill>
                  <a:prstClr val="black"/>
                </a:solidFill>
                <a:highlight>
                  <a:srgbClr val="F8F8F8"/>
                </a:highligh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18. mars 2022, 85 </a:t>
            </a:r>
            <a:r>
              <a:rPr lang="en-US" dirty="0" err="1">
                <a:solidFill>
                  <a:prstClr val="black"/>
                </a:solidFill>
                <a:highlight>
                  <a:srgbClr val="F8F8F8"/>
                </a:highligh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manns</a:t>
            </a:r>
            <a:r>
              <a:rPr lang="en-US" dirty="0">
                <a:solidFill>
                  <a:prstClr val="black"/>
                </a:solidFill>
                <a:highlight>
                  <a:srgbClr val="F8F8F8"/>
                </a:highligh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dirty="0" err="1">
                <a:solidFill>
                  <a:prstClr val="black"/>
                </a:solidFill>
                <a:highlight>
                  <a:srgbClr val="F8F8F8"/>
                </a:highligh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inniliggjandi</a:t>
            </a:r>
            <a:endParaRPr lang="en-US" dirty="0">
              <a:solidFill>
                <a:prstClr val="black"/>
              </a:solidFill>
              <a:highlight>
                <a:srgbClr val="F8F8F8"/>
              </a:highlight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err="1">
                <a:solidFill>
                  <a:prstClr val="black"/>
                </a:solidFill>
                <a:highlight>
                  <a:srgbClr val="F8F8F8"/>
                </a:highligh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Mikil</a:t>
            </a:r>
            <a:r>
              <a:rPr lang="en-US" dirty="0">
                <a:solidFill>
                  <a:prstClr val="black"/>
                </a:solidFill>
                <a:highlight>
                  <a:srgbClr val="F8F8F8"/>
                </a:highligh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dirty="0" err="1">
                <a:solidFill>
                  <a:prstClr val="black"/>
                </a:solidFill>
                <a:highlight>
                  <a:srgbClr val="F8F8F8"/>
                </a:highligh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veikindi</a:t>
            </a:r>
            <a:r>
              <a:rPr lang="en-US" dirty="0">
                <a:solidFill>
                  <a:prstClr val="black"/>
                </a:solidFill>
                <a:highlight>
                  <a:srgbClr val="F8F8F8"/>
                </a:highligh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dirty="0" err="1">
                <a:solidFill>
                  <a:prstClr val="black"/>
                </a:solidFill>
                <a:highlight>
                  <a:srgbClr val="F8F8F8"/>
                </a:highligh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starfsmanna</a:t>
            </a:r>
            <a:r>
              <a:rPr lang="en-US" dirty="0">
                <a:solidFill>
                  <a:prstClr val="black"/>
                </a:solidFill>
                <a:highlight>
                  <a:srgbClr val="F8F8F8"/>
                </a:highligh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dirty="0" err="1">
                <a:solidFill>
                  <a:prstClr val="black"/>
                </a:solidFill>
                <a:highlight>
                  <a:srgbClr val="F8F8F8"/>
                </a:highligh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fyrstu</a:t>
            </a:r>
            <a:r>
              <a:rPr lang="en-US" dirty="0">
                <a:solidFill>
                  <a:prstClr val="black"/>
                </a:solidFill>
                <a:highlight>
                  <a:srgbClr val="F8F8F8"/>
                </a:highligh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4 </a:t>
            </a:r>
            <a:r>
              <a:rPr lang="en-US" dirty="0" err="1">
                <a:solidFill>
                  <a:prstClr val="black"/>
                </a:solidFill>
                <a:highlight>
                  <a:srgbClr val="F8F8F8"/>
                </a:highligh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mánuði</a:t>
            </a:r>
            <a:r>
              <a:rPr lang="en-US" dirty="0">
                <a:solidFill>
                  <a:prstClr val="black"/>
                </a:solidFill>
                <a:highlight>
                  <a:srgbClr val="F8F8F8"/>
                </a:highligh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dirty="0" err="1">
                <a:solidFill>
                  <a:prstClr val="black"/>
                </a:solidFill>
                <a:highlight>
                  <a:srgbClr val="F8F8F8"/>
                </a:highligh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ársins</a:t>
            </a:r>
            <a:r>
              <a:rPr lang="en-US" dirty="0">
                <a:solidFill>
                  <a:prstClr val="black"/>
                </a:solidFill>
                <a:highlight>
                  <a:srgbClr val="F8F8F8"/>
                </a:highligh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2022</a:t>
            </a:r>
            <a:r>
              <a:rPr lang="en-US" sz="2000" dirty="0">
                <a:solidFill>
                  <a:prstClr val="black"/>
                </a:solidFill>
                <a:highlight>
                  <a:srgbClr val="F8F8F8"/>
                </a:highligh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</a:p>
          <a:p>
            <a:pPr marL="285750" marR="0" lvl="0" indent="-28575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8F8F8"/>
              </a:highlight>
              <a:uLnTx/>
              <a:uFillTx/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  <a:sym typeface="Arial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  <a:sym typeface="Arial"/>
            </a:endParaRP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  <a:sym typeface="Arial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  <a:sym typeface="Arial"/>
            </a:endParaRPr>
          </a:p>
          <a:p>
            <a:pPr marL="1657350" marR="0" lvl="3" indent="-28575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  <a:sym typeface="Arial"/>
            </a:endParaRPr>
          </a:p>
        </p:txBody>
      </p:sp>
      <p:pic>
        <p:nvPicPr>
          <p:cNvPr id="3" name="Mynd 2">
            <a:extLst>
              <a:ext uri="{FF2B5EF4-FFF2-40B4-BE49-F238E27FC236}">
                <a16:creationId xmlns:a16="http://schemas.microsoft.com/office/drawing/2014/main" id="{E2ABD6FD-48DD-7B05-EE7B-E840CAF293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057" y="2977326"/>
            <a:ext cx="9544596" cy="3880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668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8"/>
          <p:cNvSpPr txBox="1">
            <a:spLocks/>
          </p:cNvSpPr>
          <p:nvPr/>
        </p:nvSpPr>
        <p:spPr>
          <a:xfrm>
            <a:off x="1085381" y="129496"/>
            <a:ext cx="8865097" cy="85650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pPr algn="ctr"/>
            <a:r>
              <a:rPr kumimoji="0" lang="is-IS" sz="2800" b="1" i="0" u="none" strike="noStrike" kern="1200" cap="all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j-lt"/>
                <a:ea typeface="MS PGothic" pitchFamily="34" charset="-128"/>
                <a:cs typeface="+mj-cs"/>
              </a:rPr>
              <a:t>Búseta sjúklinga Landspítala</a:t>
            </a:r>
            <a:br>
              <a:rPr kumimoji="0" lang="is-IS" sz="2800" b="1" i="0" u="none" strike="noStrike" kern="1200" cap="all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j-lt"/>
                <a:ea typeface="MS PGothic" pitchFamily="34" charset="-128"/>
                <a:cs typeface="+mj-cs"/>
              </a:rPr>
            </a:br>
            <a:r>
              <a:rPr kumimoji="0" lang="is-IS" sz="1000" b="1" i="0" u="none" strike="noStrike" kern="1200" cap="all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j-lt"/>
                <a:ea typeface="MS PGothic" pitchFamily="34" charset="-128"/>
                <a:cs typeface="+mj-cs"/>
              </a:rPr>
              <a:t>Fjöldi sem kom einu sinni eða oftar árið 2023 </a:t>
            </a:r>
            <a:r>
              <a:rPr lang="is-IS" sz="1000" b="1" cap="all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+mj-cs"/>
              </a:rPr>
              <a:t>skipt eftir heilbrigðisumdæmum. </a:t>
            </a:r>
          </a:p>
          <a:p>
            <a:pPr algn="ctr"/>
            <a:r>
              <a:rPr lang="is-IS" sz="1000" b="1" cap="all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+mj-cs"/>
              </a:rPr>
              <a:t>Fyrri talan í töflum sýnir fjölda einstaklinga sem komu á LSH en seinni talan segir hve stór hluti íbúa í heilbrigðisumdæminu fékk þjónustu á LSH. Hlutfallstala fæðinga er miðuð við konur á aldrinum 18 til 45 ára sem voru búsettar í umdæminu.</a:t>
            </a:r>
            <a:br>
              <a:rPr lang="is-IS" sz="1000" b="1" cap="all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+mj-cs"/>
              </a:rPr>
            </a:br>
            <a:endParaRPr lang="is-IS" sz="1000" b="1" cap="all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  <a:cs typeface="+mj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45523" y="1817986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58D4658-39D1-43D0-9898-A12FFC0818D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34800" y="6611937"/>
            <a:ext cx="457200" cy="246063"/>
          </a:xfrm>
        </p:spPr>
        <p:txBody>
          <a:bodyPr anchor="ctr"/>
          <a:lstStyle/>
          <a:p>
            <a:pPr algn="ctr"/>
            <a:fld id="{11E16674-77CE-4F8D-A577-F83E2D1FC7F4}" type="slidenum">
              <a:rPr lang="en-US" sz="1000" smtClean="0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27</a:t>
            </a:fld>
            <a:endParaRPr 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42D870C-54EB-0925-FD76-ECFB0C5884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107" y="1170428"/>
            <a:ext cx="9936956" cy="5664994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282700" y="380048"/>
            <a:ext cx="8718550" cy="836612"/>
          </a:xfrm>
        </p:spPr>
        <p:txBody>
          <a:bodyPr/>
          <a:lstStyle/>
          <a:p>
            <a:pPr algn="ctr"/>
            <a:r>
              <a:rPr lang="is-IS" sz="3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Meginþorri lega á LSH árið 2023 var hjá aldurshópnum 50 ára og eldri</a:t>
            </a:r>
            <a:br>
              <a:rPr lang="is-IS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is-IS" sz="1400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(Legur tengdar meðgöngu og fæðingu undanskildar)</a:t>
            </a:r>
            <a:endParaRPr lang="en-US" sz="1400" b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D473279-7E44-42AA-B096-AC7F114297F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34800" y="6611937"/>
            <a:ext cx="457200" cy="246063"/>
          </a:xfrm>
        </p:spPr>
        <p:txBody>
          <a:bodyPr anchor="ctr"/>
          <a:lstStyle/>
          <a:p>
            <a:pPr algn="ctr"/>
            <a:fld id="{11E16674-77CE-4F8D-A577-F83E2D1FC7F4}" type="slidenum">
              <a:rPr lang="en-US" sz="1000" smtClean="0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28</a:t>
            </a:fld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B66A3A-1CF2-6227-212B-BDACB8112D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774" y="1286147"/>
            <a:ext cx="10377526" cy="5397246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6BAB90-AE7B-4B98-8A55-A262344150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5156" y="233089"/>
            <a:ext cx="1157287" cy="473436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CEDC57-2DAB-43A0-BABB-2DF32A84E3A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34800" y="6611937"/>
            <a:ext cx="457200" cy="246063"/>
          </a:xfrm>
        </p:spPr>
        <p:txBody>
          <a:bodyPr anchor="ctr"/>
          <a:lstStyle/>
          <a:p>
            <a:pPr algn="ctr"/>
            <a:fld id="{9102FB90-BACB-44CC-97FC-0DE601E92E42}" type="slidenum">
              <a:rPr lang="en-US" sz="1000" smtClean="0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29</a:t>
            </a:fld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D15B137-C999-41EB-AC3A-B3B3C196D073}"/>
              </a:ext>
            </a:extLst>
          </p:cNvPr>
          <p:cNvSpPr/>
          <p:nvPr/>
        </p:nvSpPr>
        <p:spPr>
          <a:xfrm>
            <a:off x="1146961" y="706525"/>
            <a:ext cx="97734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LEGUTÍMI OG LEGURÝMI </a:t>
            </a:r>
            <a:endParaRPr lang="is-IS" sz="3200" b="1" dirty="0">
              <a:latin typeface="+mj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B01F299-AA20-351F-2379-AD9398AFF2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331" y="1844056"/>
            <a:ext cx="4437117" cy="44222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06C3FDC-F2B5-7BB0-3115-C72CB5C293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3687" y="1844055"/>
            <a:ext cx="4437116" cy="4438989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2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 idx="4294967295"/>
          </p:nvPr>
        </p:nvSpPr>
        <p:spPr>
          <a:xfrm>
            <a:off x="0" y="2646947"/>
            <a:ext cx="5781675" cy="1856791"/>
          </a:xfrm>
          <a:solidFill>
            <a:schemeClr val="accent1">
              <a:lumMod val="75000"/>
              <a:alpha val="42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Íslenska</a:t>
            </a:r>
            <a:r>
              <a:rPr lang="en-US" sz="3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heilbrigðiskerfið</a:t>
            </a:r>
            <a:endParaRPr lang="en-US" sz="36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69A72CB-6210-4975-92A8-1AD6B5D8F7E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34800" y="6611937"/>
            <a:ext cx="457200" cy="246063"/>
          </a:xfrm>
        </p:spPr>
        <p:txBody>
          <a:bodyPr anchor="ctr"/>
          <a:lstStyle/>
          <a:p>
            <a:pPr algn="ctr"/>
            <a:fld id="{11E16674-77CE-4F8D-A577-F83E2D1FC7F4}" type="slidenum">
              <a:rPr lang="en-US" sz="1000" smtClean="0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3</a:t>
            </a:fld>
            <a:endParaRPr 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644577" y="417095"/>
            <a:ext cx="9813873" cy="606843"/>
          </a:xfrm>
        </p:spPr>
        <p:txBody>
          <a:bodyPr/>
          <a:lstStyle/>
          <a:p>
            <a:r>
              <a:rPr lang="is-I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Fjöldi lega eftir yfirsjúkdómaflokkum DRG-kerfis </a:t>
            </a:r>
            <a:r>
              <a:rPr lang="is-IS" sz="1600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(Diagnosis related </a:t>
            </a:r>
            <a:r>
              <a:rPr lang="is-IS" sz="1600" b="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groups</a:t>
            </a:r>
            <a:r>
              <a:rPr lang="is-IS" sz="1600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) </a:t>
            </a:r>
            <a:endParaRPr lang="en-US" sz="1600" b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8598154-7843-40C5-AE56-56B68040975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34800" y="6611937"/>
            <a:ext cx="457200" cy="246063"/>
          </a:xfrm>
        </p:spPr>
        <p:txBody>
          <a:bodyPr anchor="ctr"/>
          <a:lstStyle/>
          <a:p>
            <a:pPr algn="ctr"/>
            <a:fld id="{11E16674-77CE-4F8D-A577-F83E2D1FC7F4}" type="slidenum">
              <a:rPr lang="en-US" sz="1000" smtClean="0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30</a:t>
            </a:fld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F21F55-BB41-A4E7-4AD6-D15EBE8D1C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577" y="1201737"/>
            <a:ext cx="10811256" cy="541020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1211853" y="291090"/>
            <a:ext cx="9192713" cy="101634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600" kern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Skurðaðgerðir</a:t>
            </a:r>
            <a:endParaRPr lang="en-US" sz="3600" kern="12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EE034AE-A340-4763-83FA-63964FD52E6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11E16674-77CE-4F8D-A577-F83E2D1FC7F4}" type="slidenum">
              <a:rPr lang="en-US"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pPr>
                <a:spcAft>
                  <a:spcPts val="600"/>
                </a:spcAft>
              </a:pPr>
              <a:t>31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  <a:ea typeface="+mn-ea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9F13970-707B-6305-26DF-31166C0120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1069" y="1512412"/>
            <a:ext cx="7574280" cy="5054498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838199" y="291090"/>
            <a:ext cx="10515599" cy="93268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600" kern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Komur</a:t>
            </a:r>
            <a:r>
              <a:rPr lang="en-US" sz="36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 á </a:t>
            </a:r>
            <a:r>
              <a:rPr lang="en-US" sz="3600" kern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bráðamóttökur</a:t>
            </a:r>
            <a:endParaRPr lang="en-US" sz="3600" kern="12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B37B0D3-142A-411F-B069-F5BCACA58AE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11E16674-77CE-4F8D-A577-F83E2D1FC7F4}" type="slidenum">
              <a:rPr lang="en-US"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pPr>
                <a:spcAft>
                  <a:spcPts val="600"/>
                </a:spcAft>
              </a:pPr>
              <a:t>32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  <a:ea typeface="+mn-ea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B661CF8-0071-0512-A28E-0EC9A0459A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7072" y="1430444"/>
            <a:ext cx="8357855" cy="5136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478939"/>
      </p:ext>
    </p:extLst>
  </p:cSld>
  <p:clrMapOvr>
    <a:masterClrMapping/>
  </p:clrMapOvr>
  <p:transition spd="med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2027356" y="745958"/>
            <a:ext cx="9326442" cy="782620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3600" kern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Yfir</a:t>
            </a:r>
            <a:r>
              <a:rPr lang="en-US" sz="36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 70% </a:t>
            </a:r>
            <a:r>
              <a:rPr lang="en-US" sz="3600" kern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fæðinga</a:t>
            </a:r>
            <a:r>
              <a:rPr lang="en-US" sz="36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 á </a:t>
            </a:r>
            <a:r>
              <a:rPr lang="en-US" sz="3600" kern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Íslandi</a:t>
            </a:r>
            <a:r>
              <a:rPr lang="en-US" sz="36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br>
              <a:rPr lang="en-US" sz="36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</a:br>
            <a:r>
              <a:rPr lang="en-US" sz="3600" kern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eru</a:t>
            </a:r>
            <a:r>
              <a:rPr lang="en-US" sz="36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 á </a:t>
            </a:r>
            <a:r>
              <a:rPr lang="en-US" sz="3600" kern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Landspítala</a:t>
            </a:r>
            <a:endParaRPr lang="en-US" sz="3600" kern="12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DE72E67-4176-49A8-893E-70B71D2BD8B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11E16674-77CE-4F8D-A577-F83E2D1FC7F4}" type="slidenum">
              <a:rPr lang="en-US"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pPr>
                <a:spcAft>
                  <a:spcPts val="600"/>
                </a:spcAft>
              </a:pPr>
              <a:t>33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  <a:ea typeface="+mn-ea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DAA566-0982-D23D-E1FE-9DC353DD25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7356" y="1761620"/>
            <a:ext cx="7557516" cy="4361688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alphaModFix amt="56000"/>
            <a:lum/>
          </a:blip>
          <a:srcRect/>
          <a:stretch>
            <a:fillRect t="-30000" b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606F6BE-D780-4626-AAD8-B3C3660161A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34800" y="6611937"/>
            <a:ext cx="457200" cy="246063"/>
          </a:xfrm>
        </p:spPr>
        <p:txBody>
          <a:bodyPr anchor="ctr"/>
          <a:lstStyle/>
          <a:p>
            <a:pPr algn="ctr"/>
            <a:fld id="{11E16674-77CE-4F8D-A577-F83E2D1FC7F4}" type="slidenum">
              <a:rPr lang="en-US" sz="1000" smtClean="0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34</a:t>
            </a:fld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5">
            <a:extLst>
              <a:ext uri="{FF2B5EF4-FFF2-40B4-BE49-F238E27FC236}">
                <a16:creationId xmlns:a16="http://schemas.microsoft.com/office/drawing/2014/main" id="{4B521E4C-8654-49C1-B116-466AFEC6BE12}"/>
              </a:ext>
            </a:extLst>
          </p:cNvPr>
          <p:cNvSpPr txBox="1">
            <a:spLocks/>
          </p:cNvSpPr>
          <p:nvPr/>
        </p:nvSpPr>
        <p:spPr>
          <a:xfrm>
            <a:off x="0" y="3930316"/>
            <a:ext cx="5781675" cy="1676400"/>
          </a:xfrm>
          <a:prstGeom prst="rect">
            <a:avLst/>
          </a:prstGeom>
          <a:solidFill>
            <a:schemeClr val="accent1">
              <a:lumMod val="75000"/>
              <a:alpha val="42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 kern="1200" cap="all">
                <a:solidFill>
                  <a:schemeClr val="tx1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r>
              <a:rPr lang="is-IS" sz="3600" dirty="0">
                <a:solidFill>
                  <a:schemeClr val="bg1"/>
                </a:solidFill>
              </a:rPr>
              <a:t>Gæðavísar Landspítala</a:t>
            </a:r>
            <a:endParaRPr lang="en-US" sz="3600" dirty="0">
              <a:solidFill>
                <a:schemeClr val="bg1"/>
              </a:solidFill>
              <a:ea typeface="+mj-ea"/>
            </a:endParaRPr>
          </a:p>
        </p:txBody>
      </p:sp>
    </p:spTree>
  </p:cSld>
  <p:clrMapOvr>
    <a:masterClrMapping/>
  </p:clrMapOvr>
  <p:transition spd="med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A3D3C4A-5048-4035-AA41-BE724328148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34800" y="6611937"/>
            <a:ext cx="457200" cy="246063"/>
          </a:xfrm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1E16674-77CE-4F8D-A577-F83E2D1FC7F4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7C7080E-2261-6885-BADA-636382F36E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5644" y="191911"/>
            <a:ext cx="8954206" cy="6633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103046"/>
      </p:ext>
    </p:extLst>
  </p:cSld>
  <p:clrMapOvr>
    <a:masterClrMapping/>
  </p:clrMapOvr>
  <p:transition spd="med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DBD7DF5-2BA6-469D-ABF7-AD07BA4826D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34800" y="6611937"/>
            <a:ext cx="457200" cy="246063"/>
          </a:xfrm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1E16674-77CE-4F8D-A577-F83E2D1FC7F4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9D5274-EB2E-9C82-488E-E20F62E101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339" y="225778"/>
            <a:ext cx="10057114" cy="6386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138811"/>
      </p:ext>
    </p:extLst>
  </p:cSld>
  <p:clrMapOvr>
    <a:masterClrMapping/>
  </p:clrMapOvr>
  <p:transition spd="med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DBD7DF5-2BA6-469D-ABF7-AD07BA4826D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34800" y="6611937"/>
            <a:ext cx="457200" cy="246063"/>
          </a:xfrm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1E16674-77CE-4F8D-A577-F83E2D1FC7F4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3877F7-30A4-B874-FAE6-0AA8E723D5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444" y="233400"/>
            <a:ext cx="9980063" cy="6280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71183"/>
      </p:ext>
    </p:extLst>
  </p:cSld>
  <p:clrMapOvr>
    <a:masterClrMapping/>
  </p:clrMapOvr>
  <p:transition spd="med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FCD8674-74B8-4B7C-89FF-6D2F79C7743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34800" y="6611937"/>
            <a:ext cx="457200" cy="246063"/>
          </a:xfrm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1E16674-77CE-4F8D-A577-F83E2D1FC7F4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563038-5135-4F96-9115-52B2B56E3F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578" y="94440"/>
            <a:ext cx="9739864" cy="6517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215478"/>
      </p:ext>
    </p:extLst>
  </p:cSld>
  <p:clrMapOvr>
    <a:masterClrMapping/>
  </p:clrMapOvr>
  <p:transition spd="med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C273516-2B4F-48C5-AF6D-EC694EB9C56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34800" y="6611937"/>
            <a:ext cx="457200" cy="246063"/>
          </a:xfrm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1E16674-77CE-4F8D-A577-F83E2D1FC7F4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B31027-1045-FD6B-B257-4898345883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778" y="137455"/>
            <a:ext cx="9607197" cy="6583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853750"/>
      </p:ext>
    </p:extLst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9427AF5F-9A0E-42B7-A252-FD64C9885F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8127" y="195480"/>
            <a:ext cx="10515600" cy="979892"/>
          </a:xfrm>
        </p:spPr>
        <p:txBody>
          <a:bodyPr>
            <a:normAutofit/>
          </a:bodyPr>
          <a:lstStyle/>
          <a:p>
            <a:r>
              <a:rPr lang="is-IS" sz="3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Skipulag heilbrigðisþjónustu</a:t>
            </a:r>
            <a:endParaRPr lang="en-US" sz="3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6" name="Picture 5" descr="&#10;island.png                                                     00000010Macintosh HD                   ABA78158:"/>
          <p:cNvPicPr>
            <a:picLocks noChangeAspect="1"/>
          </p:cNvPicPr>
          <p:nvPr/>
        </p:nvPicPr>
        <p:blipFill rotWithShape="1">
          <a:blip r:embed="rId2" cstate="print"/>
          <a:srcRect b="2784"/>
          <a:stretch/>
        </p:blipFill>
        <p:spPr bwMode="auto">
          <a:xfrm>
            <a:off x="6858766" y="1912254"/>
            <a:ext cx="5036191" cy="344828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63979D4-F4F1-4884-B440-EFF66318C1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28017" y="49668"/>
            <a:ext cx="1366939" cy="522654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CE68348-F4F6-466A-A97B-FF39564FE4F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34800" y="6611937"/>
            <a:ext cx="457200" cy="246063"/>
          </a:xfrm>
        </p:spPr>
        <p:txBody>
          <a:bodyPr anchor="ctr"/>
          <a:lstStyle/>
          <a:p>
            <a:pPr algn="ctr"/>
            <a:fld id="{BE1A9339-136E-465C-A5E3-3CA280A0FB04}" type="slidenum">
              <a:rPr lang="en-US" sz="1000" smtClean="0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4</a:t>
            </a:fld>
            <a:endParaRPr 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8127" y="1618170"/>
            <a:ext cx="7304209" cy="5044350"/>
          </a:xfrm>
        </p:spPr>
        <p:txBody>
          <a:bodyPr>
            <a:normAutofit/>
          </a:bodyPr>
          <a:lstStyle/>
          <a:p>
            <a:pPr marL="457200" indent="-457200">
              <a:buNone/>
            </a:pPr>
            <a:r>
              <a:rPr lang="is-IS" b="1" dirty="0">
                <a:latin typeface="+mj-lt"/>
              </a:rPr>
              <a:t>Mannfjöldi á Íslandi</a:t>
            </a:r>
          </a:p>
          <a:p>
            <a:pPr marL="457200" indent="-457200">
              <a:buNone/>
            </a:pPr>
            <a:r>
              <a:rPr lang="is-IS" dirty="0">
                <a:latin typeface="+mj-lt"/>
              </a:rPr>
              <a:t>um 388.000, þar af 247.000 á höfuðborgarsvæðinu </a:t>
            </a:r>
            <a:r>
              <a:rPr lang="is-IS" sz="800" dirty="0">
                <a:latin typeface="+mj-lt"/>
              </a:rPr>
              <a:t>(1. jan 2023)</a:t>
            </a:r>
          </a:p>
          <a:p>
            <a:pPr marL="457200" indent="-457200">
              <a:buNone/>
            </a:pPr>
            <a:endParaRPr lang="is-IS" b="1" dirty="0">
              <a:latin typeface="+mj-lt"/>
            </a:endParaRPr>
          </a:p>
          <a:p>
            <a:pPr marL="457200" indent="-457200">
              <a:buNone/>
            </a:pPr>
            <a:r>
              <a:rPr lang="is-IS" b="1" dirty="0">
                <a:latin typeface="+mj-lt"/>
              </a:rPr>
              <a:t>Fjármögnun heilbrigðisþjónustu</a:t>
            </a:r>
          </a:p>
          <a:p>
            <a:pPr marL="457200" indent="-457200">
              <a:buNone/>
            </a:pPr>
            <a:r>
              <a:rPr lang="is-IS" dirty="0">
                <a:latin typeface="+mj-lt"/>
              </a:rPr>
              <a:t>84,7%  frá skattfé almennings, 15,3% frá einstaklingum </a:t>
            </a:r>
            <a:r>
              <a:rPr lang="is-IS" sz="800" dirty="0">
                <a:latin typeface="+mj-lt"/>
              </a:rPr>
              <a:t>(2022)</a:t>
            </a:r>
          </a:p>
          <a:p>
            <a:pPr marL="457200" indent="-457200">
              <a:buNone/>
            </a:pPr>
            <a:endParaRPr lang="is-IS" b="1" dirty="0">
              <a:latin typeface="+mj-lt"/>
            </a:endParaRPr>
          </a:p>
          <a:p>
            <a:pPr marL="457200" indent="-457200">
              <a:buNone/>
            </a:pPr>
            <a:r>
              <a:rPr lang="is-IS" b="1" dirty="0">
                <a:latin typeface="+mj-lt"/>
              </a:rPr>
              <a:t>Gæði og árangur</a:t>
            </a:r>
          </a:p>
          <a:p>
            <a:pPr marL="457200" indent="-457200">
              <a:buNone/>
            </a:pPr>
            <a:r>
              <a:rPr lang="is-IS" dirty="0">
                <a:latin typeface="+mj-lt"/>
              </a:rPr>
              <a:t>Góður klínískur árangur í samanburði við önnur OECD lönd</a:t>
            </a:r>
          </a:p>
          <a:p>
            <a:pPr marL="457200" indent="-457200">
              <a:buNone/>
            </a:pPr>
            <a:r>
              <a:rPr lang="is-IS" dirty="0">
                <a:latin typeface="+mj-lt"/>
              </a:rPr>
              <a:t>	dæmi: Ísland með lægstu tíðni sængurkvenna- og burðarmálsdauða </a:t>
            </a:r>
          </a:p>
          <a:p>
            <a:endParaRPr lang="en-US" sz="1700" dirty="0"/>
          </a:p>
        </p:txBody>
      </p:sp>
    </p:spTree>
  </p:cSld>
  <p:clrMapOvr>
    <a:masterClrMapping/>
  </p:clrMapOvr>
  <p:transition spd="med"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alphaModFix amt="48000"/>
            <a:lum/>
          </a:blip>
          <a:srcRect/>
          <a:stretch>
            <a:fillRect t="-30000" b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D2721C0-92BB-4ABF-BDD3-58481D89E77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34800" y="6611937"/>
            <a:ext cx="457200" cy="246063"/>
          </a:xfrm>
        </p:spPr>
        <p:txBody>
          <a:bodyPr anchor="ctr"/>
          <a:lstStyle/>
          <a:p>
            <a:pPr algn="ctr"/>
            <a:fld id="{11E16674-77CE-4F8D-A577-F83E2D1FC7F4}" type="slidenum">
              <a:rPr lang="en-US" sz="1000" smtClean="0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40</a:t>
            </a:fld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5">
            <a:extLst>
              <a:ext uri="{FF2B5EF4-FFF2-40B4-BE49-F238E27FC236}">
                <a16:creationId xmlns:a16="http://schemas.microsoft.com/office/drawing/2014/main" id="{25020C19-8B68-47E0-BC59-F4C4E66D4D8C}"/>
              </a:ext>
            </a:extLst>
          </p:cNvPr>
          <p:cNvSpPr txBox="1">
            <a:spLocks/>
          </p:cNvSpPr>
          <p:nvPr/>
        </p:nvSpPr>
        <p:spPr>
          <a:xfrm>
            <a:off x="0" y="3930316"/>
            <a:ext cx="5781675" cy="1676400"/>
          </a:xfrm>
          <a:prstGeom prst="rect">
            <a:avLst/>
          </a:prstGeom>
          <a:solidFill>
            <a:schemeClr val="accent1">
              <a:lumMod val="75000"/>
              <a:alpha val="42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 kern="1200" cap="all">
                <a:solidFill>
                  <a:schemeClr val="tx1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r>
              <a:rPr lang="is-IS" sz="3600" dirty="0">
                <a:solidFill>
                  <a:schemeClr val="bg1"/>
                </a:solidFill>
              </a:rPr>
              <a:t>Rekstur</a:t>
            </a:r>
            <a:endParaRPr lang="en-US" sz="3600" dirty="0">
              <a:solidFill>
                <a:schemeClr val="bg1"/>
              </a:solidFill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645604697"/>
      </p:ext>
    </p:extLst>
  </p:cSld>
  <p:clrMapOvr>
    <a:masterClrMapping/>
  </p:clrMapOvr>
  <p:transition spd="med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90513"/>
            <a:ext cx="10515600" cy="933450"/>
          </a:xfrm>
          <a:prstGeom prst="ellipse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600" kern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Rekstrarreikningur</a:t>
            </a:r>
            <a:r>
              <a:rPr lang="en-US" sz="36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75C60AB-CFD6-41E4-8D2A-D0F340CCB86B}"/>
              </a:ext>
            </a:extLst>
          </p:cNvPr>
          <p:cNvSpPr/>
          <p:nvPr/>
        </p:nvSpPr>
        <p:spPr>
          <a:xfrm>
            <a:off x="5868213" y="3244334"/>
            <a:ext cx="4555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9102FB90-BACB-44CC-97FC-0DE601E92E42}" type="slidenum">
              <a:rPr lang="en-US">
                <a:solidFill>
                  <a:schemeClr val="tx1">
                    <a:tint val="75000"/>
                  </a:schemeClr>
                </a:solidFill>
              </a:rPr>
              <a:pPr/>
              <a:t>41</a:t>
            </a:fld>
            <a:endParaRPr lang="is-I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D55F1B-7368-45E3-B2A5-B017D046C31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34800" y="6611937"/>
            <a:ext cx="457200" cy="246063"/>
          </a:xfrm>
        </p:spPr>
        <p:txBody>
          <a:bodyPr anchor="ctr"/>
          <a:lstStyle/>
          <a:p>
            <a:pPr algn="ctr"/>
            <a:fld id="{11E16674-77CE-4F8D-A577-F83E2D1FC7F4}" type="slidenum">
              <a:rPr lang="en-US" sz="1000" smtClean="0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41</a:t>
            </a:fld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4613AD-5440-0033-E322-D7DEB93D12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477" y="1228724"/>
            <a:ext cx="9675923" cy="4901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472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EDC2D60-3FDE-40F3-B782-74C16D42C9A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34800" y="6611937"/>
            <a:ext cx="457200" cy="246063"/>
          </a:xfrm>
        </p:spPr>
        <p:txBody>
          <a:bodyPr anchor="ctr"/>
          <a:lstStyle/>
          <a:p>
            <a:pPr algn="ctr"/>
            <a:fld id="{11E16674-77CE-4F8D-A577-F83E2D1FC7F4}" type="slidenum">
              <a:rPr lang="en-US" sz="1000" smtClean="0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42</a:t>
            </a:fld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Box 35">
            <a:extLst>
              <a:ext uri="{FF2B5EF4-FFF2-40B4-BE49-F238E27FC236}">
                <a16:creationId xmlns:a16="http://schemas.microsoft.com/office/drawing/2014/main" id="{90EFABBD-D1FE-4037-AA68-D924E3CBB929}"/>
              </a:ext>
            </a:extLst>
          </p:cNvPr>
          <p:cNvSpPr txBox="1"/>
          <p:nvPr/>
        </p:nvSpPr>
        <p:spPr>
          <a:xfrm>
            <a:off x="1940379" y="5949840"/>
            <a:ext cx="7482296" cy="56852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is-IS" sz="1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Hækkun </a:t>
            </a:r>
            <a:r>
              <a:rPr lang="is-IS" sz="11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sérgreindra</a:t>
            </a:r>
            <a:r>
              <a:rPr lang="is-IS" sz="1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vara milli 2020 og 2021 er að mestu leyti tilkomin vegna kaupa á hvarfaefnum fyrir veirurannsóknir vegna Covid-19.</a:t>
            </a:r>
            <a:endParaRPr lang="is-IS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2F807A-1C90-BB57-AE09-D43AF836A5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5856" y="749190"/>
            <a:ext cx="8400288" cy="520065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63125F5-5151-47BD-BFAD-93B729A1B9D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34800" y="6611937"/>
            <a:ext cx="457200" cy="246063"/>
          </a:xfrm>
        </p:spPr>
        <p:txBody>
          <a:bodyPr anchor="ctr"/>
          <a:lstStyle/>
          <a:p>
            <a:pPr algn="ctr"/>
            <a:fld id="{11E16674-77CE-4F8D-A577-F83E2D1FC7F4}" type="slidenum">
              <a:rPr lang="en-US" sz="1000" smtClean="0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43</a:t>
            </a:fld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Box 35">
            <a:extLst>
              <a:ext uri="{FF2B5EF4-FFF2-40B4-BE49-F238E27FC236}">
                <a16:creationId xmlns:a16="http://schemas.microsoft.com/office/drawing/2014/main" id="{1E768A68-4559-48E4-9E14-8C20085975AE}"/>
              </a:ext>
            </a:extLst>
          </p:cNvPr>
          <p:cNvSpPr txBox="1"/>
          <p:nvPr/>
        </p:nvSpPr>
        <p:spPr>
          <a:xfrm>
            <a:off x="1862002" y="6166443"/>
            <a:ext cx="7482296" cy="56852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is-IS" sz="1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*Miðað er við launavísitölu ríkisstarfsmanna (heimild: Hagstofa Íslands). Vísitalan metur styttingu vinnutíma skv. kjarasamningum til launahækkunar, en styttingin tók gildi á árinu 2021.</a:t>
            </a:r>
            <a:endParaRPr lang="is-IS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B3EF0F-3F5D-F88F-BCC6-AA94081908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2969" y="838200"/>
            <a:ext cx="9004554" cy="5264048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alphaModFix amt="34000"/>
            <a:lum/>
          </a:blip>
          <a:srcRect/>
          <a:stretch>
            <a:fillRect t="-30000" b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E16DFA6-A711-408F-A5A0-CFE3816127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34800" y="6611937"/>
            <a:ext cx="457200" cy="246063"/>
          </a:xfrm>
        </p:spPr>
        <p:txBody>
          <a:bodyPr anchor="ctr"/>
          <a:lstStyle/>
          <a:p>
            <a:pPr algn="ctr"/>
            <a:fld id="{11E16674-77CE-4F8D-A577-F83E2D1FC7F4}" type="slidenum">
              <a:rPr lang="en-US" sz="1000" smtClean="0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44</a:t>
            </a:fld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AAB314AB-1D8F-4FD6-B44F-15483895CDE1}"/>
              </a:ext>
            </a:extLst>
          </p:cNvPr>
          <p:cNvSpPr txBox="1">
            <a:spLocks/>
          </p:cNvSpPr>
          <p:nvPr/>
        </p:nvSpPr>
        <p:spPr>
          <a:xfrm>
            <a:off x="0" y="3930316"/>
            <a:ext cx="5781675" cy="1676400"/>
          </a:xfrm>
          <a:prstGeom prst="rect">
            <a:avLst/>
          </a:prstGeom>
          <a:solidFill>
            <a:schemeClr val="accent1">
              <a:lumMod val="75000"/>
              <a:alpha val="42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 kern="1200" cap="all">
                <a:solidFill>
                  <a:schemeClr val="tx1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r>
              <a:rPr lang="is-IS" sz="3600" dirty="0">
                <a:solidFill>
                  <a:schemeClr val="bg1"/>
                </a:solidFill>
              </a:rPr>
              <a:t>Mannauður</a:t>
            </a:r>
            <a:endParaRPr lang="en-US" sz="3600" dirty="0">
              <a:solidFill>
                <a:schemeClr val="bg1"/>
              </a:solidFill>
              <a:ea typeface="+mj-ea"/>
            </a:endParaRPr>
          </a:p>
        </p:txBody>
      </p:sp>
    </p:spTree>
  </p:cSld>
  <p:clrMapOvr>
    <a:masterClrMapping/>
  </p:clrMapOvr>
  <p:transition spd="med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77091" y="463132"/>
            <a:ext cx="9952759" cy="1187018"/>
          </a:xfrm>
        </p:spPr>
        <p:txBody>
          <a:bodyPr/>
          <a:lstStyle/>
          <a:p>
            <a:pPr algn="ctr"/>
            <a:r>
              <a:rPr lang="is-IS" sz="3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Á spítalanum starfa um 6.300 manns </a:t>
            </a:r>
            <a:br>
              <a:rPr lang="is-IS" sz="3200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is-IS" sz="3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í um 5.000 stöðugildum </a:t>
            </a:r>
            <a:br>
              <a:rPr lang="is-IS" sz="3200" dirty="0"/>
            </a:br>
            <a:endParaRPr lang="en-US" sz="3200" b="0" dirty="0">
              <a:solidFill>
                <a:srgbClr val="002060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D60CD26-4FCA-4519-9B18-40EBBED971B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34800" y="6611937"/>
            <a:ext cx="457200" cy="246063"/>
          </a:xfrm>
        </p:spPr>
        <p:txBody>
          <a:bodyPr anchor="ctr"/>
          <a:lstStyle/>
          <a:p>
            <a:pPr algn="ctr"/>
            <a:fld id="{11E16674-77CE-4F8D-A577-F83E2D1FC7F4}" type="slidenum">
              <a:rPr lang="en-US" sz="1000" smtClean="0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45</a:t>
            </a:fld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2965C4-762A-9288-AF6C-972A4FC552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952" y="1389951"/>
            <a:ext cx="8251698" cy="52219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585479" y="207644"/>
            <a:ext cx="9266444" cy="72445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600" kern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Stöðugildi</a:t>
            </a:r>
            <a:r>
              <a:rPr lang="en-US" sz="36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kern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og</a:t>
            </a:r>
            <a:r>
              <a:rPr lang="en-US" sz="36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kern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starfsmannafjöldi</a:t>
            </a:r>
            <a:endParaRPr lang="en-US" sz="3600" kern="12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075F45A-200D-4AC7-AC20-1B050BA39A0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34800" y="6611937"/>
            <a:ext cx="457200" cy="246063"/>
          </a:xfrm>
        </p:spPr>
        <p:txBody>
          <a:bodyPr anchor="ctr"/>
          <a:lstStyle/>
          <a:p>
            <a:pPr algn="ctr"/>
            <a:fld id="{11E16674-77CE-4F8D-A577-F83E2D1FC7F4}" type="slidenum">
              <a:rPr lang="en-US" sz="1000" smtClean="0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46</a:t>
            </a:fld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30AF05-59B4-B0DE-14B1-661CDE0732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0080" y="1185671"/>
            <a:ext cx="7474793" cy="5343327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1307872" y="-1371177"/>
            <a:ext cx="9150578" cy="256844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600" kern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Veikindahlutfall</a:t>
            </a:r>
            <a:r>
              <a:rPr lang="en-US" sz="36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kern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starfsmanna</a:t>
            </a:r>
            <a:r>
              <a:rPr lang="en-US" sz="36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br>
              <a:rPr lang="en-US" sz="26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</a:br>
            <a:r>
              <a:rPr lang="en-US" sz="1800" kern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eftir</a:t>
            </a:r>
            <a:r>
              <a:rPr lang="en-US" sz="18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800" kern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mánuðum</a:t>
            </a:r>
            <a:endParaRPr lang="en-US" sz="1800" kern="12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C255E2B-9D42-4597-836A-6C0ED6F4E0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34800" y="6611937"/>
            <a:ext cx="457200" cy="246063"/>
          </a:xfrm>
        </p:spPr>
        <p:txBody>
          <a:bodyPr anchor="ctr"/>
          <a:lstStyle/>
          <a:p>
            <a:pPr algn="ctr"/>
            <a:fld id="{11E16674-77CE-4F8D-A577-F83E2D1FC7F4}" type="slidenum">
              <a:rPr lang="en-US" sz="1000" smtClean="0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47</a:t>
            </a:fld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EB24C4D-7CC4-1312-524E-60D93F44C8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345" y="1682359"/>
            <a:ext cx="11937309" cy="3493282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90513"/>
            <a:ext cx="10515600" cy="93345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3600" kern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Starfsánægja</a:t>
            </a:r>
            <a:r>
              <a:rPr lang="en-US" sz="36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kern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starfsmanna</a:t>
            </a:r>
            <a:r>
              <a:rPr lang="en-US" sz="36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kern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skv</a:t>
            </a:r>
            <a:r>
              <a:rPr lang="en-US" sz="36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. </a:t>
            </a:r>
            <a:r>
              <a:rPr lang="en-US" sz="3600" kern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Könnun</a:t>
            </a:r>
            <a:br>
              <a:rPr lang="en-US" sz="26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</a:br>
            <a:r>
              <a:rPr lang="en-US" sz="1800" kern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Skalinn</a:t>
            </a:r>
            <a:r>
              <a:rPr lang="en-US" sz="18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 er 1-10, </a:t>
            </a:r>
            <a:r>
              <a:rPr lang="en-US" sz="1800" kern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þar</a:t>
            </a:r>
            <a:r>
              <a:rPr lang="en-US" sz="18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800" kern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sem</a:t>
            </a:r>
            <a:r>
              <a:rPr lang="en-US" sz="18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 10 er </a:t>
            </a:r>
            <a:r>
              <a:rPr lang="en-US" sz="1800" kern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hæsta</a:t>
            </a:r>
            <a:r>
              <a:rPr lang="en-US" sz="18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800" kern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gildi</a:t>
            </a:r>
            <a:r>
              <a:rPr lang="en-US" sz="18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. </a:t>
            </a:r>
            <a:r>
              <a:rPr lang="en-US" sz="1800" kern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markmið</a:t>
            </a:r>
            <a:r>
              <a:rPr lang="en-US" sz="18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 er 7,6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F7AC4E-AF74-4C90-BC21-5858CF9C2A9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34800" y="6611937"/>
            <a:ext cx="457200" cy="246063"/>
          </a:xfrm>
        </p:spPr>
        <p:txBody>
          <a:bodyPr anchor="ctr"/>
          <a:lstStyle/>
          <a:p>
            <a:pPr algn="ctr"/>
            <a:fld id="{11E16674-77CE-4F8D-A577-F83E2D1FC7F4}" type="slidenum">
              <a:rPr lang="en-US" sz="1000" smtClean="0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48</a:t>
            </a:fld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1E43EB-AB67-096F-C783-4199414D3D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4975" y="1943100"/>
            <a:ext cx="8782050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465277"/>
      </p:ext>
    </p:extLst>
  </p:cSld>
  <p:clrMapOvr>
    <a:masterClrMapping/>
  </p:clrMapOvr>
  <p:transition spd="med"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alphaModFix amt="34000"/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21190EF-8C7B-434E-849C-C2D30EA7DAE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34800" y="6611937"/>
            <a:ext cx="457200" cy="246063"/>
          </a:xfrm>
        </p:spPr>
        <p:txBody>
          <a:bodyPr anchor="ctr"/>
          <a:lstStyle/>
          <a:p>
            <a:pPr algn="ctr"/>
            <a:fld id="{11E16674-77CE-4F8D-A577-F83E2D1FC7F4}" type="slidenum">
              <a:rPr lang="en-US" sz="1000" smtClean="0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49</a:t>
            </a:fld>
            <a:endParaRPr 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5">
            <a:extLst>
              <a:ext uri="{FF2B5EF4-FFF2-40B4-BE49-F238E27FC236}">
                <a16:creationId xmlns:a16="http://schemas.microsoft.com/office/drawing/2014/main" id="{BC54E7E1-18DD-4765-B359-76D8BAEC0E95}"/>
              </a:ext>
            </a:extLst>
          </p:cNvPr>
          <p:cNvSpPr txBox="1">
            <a:spLocks/>
          </p:cNvSpPr>
          <p:nvPr/>
        </p:nvSpPr>
        <p:spPr>
          <a:xfrm>
            <a:off x="0" y="3930316"/>
            <a:ext cx="5781675" cy="1676400"/>
          </a:xfrm>
          <a:prstGeom prst="rect">
            <a:avLst/>
          </a:prstGeom>
          <a:solidFill>
            <a:schemeClr val="accent1">
              <a:lumMod val="75000"/>
              <a:alpha val="42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 kern="1200" cap="all">
                <a:solidFill>
                  <a:schemeClr val="tx1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r>
              <a:rPr lang="is-IS" sz="3600" dirty="0">
                <a:solidFill>
                  <a:schemeClr val="bg1"/>
                </a:solidFill>
              </a:rPr>
              <a:t>Menntun og vísindi</a:t>
            </a:r>
            <a:endParaRPr lang="en-US" sz="3600" dirty="0">
              <a:solidFill>
                <a:schemeClr val="bg1"/>
              </a:solidFill>
              <a:ea typeface="+mj-ea"/>
            </a:endParaRPr>
          </a:p>
        </p:txBody>
      </p:sp>
    </p:spTree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 idx="4294967295"/>
          </p:nvPr>
        </p:nvSpPr>
        <p:spPr>
          <a:xfrm>
            <a:off x="401782" y="166255"/>
            <a:ext cx="10056668" cy="134703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kern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Lág</a:t>
            </a:r>
            <a:r>
              <a:rPr lang="en-US" sz="36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kern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dánartíðni</a:t>
            </a:r>
            <a:r>
              <a:rPr lang="en-US" sz="36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kern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vegna</a:t>
            </a:r>
            <a:r>
              <a:rPr lang="en-US" sz="36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kern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krabbameina</a:t>
            </a:r>
            <a:r>
              <a:rPr lang="en-US" sz="36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4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Ísland vs. OECD</a:t>
            </a:r>
            <a:br>
              <a:rPr lang="en-US" sz="3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34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EA7F37-EA47-4CDA-8F86-8BA62DEB8FD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34800" y="6611937"/>
            <a:ext cx="457200" cy="246063"/>
          </a:xfrm>
        </p:spPr>
        <p:txBody>
          <a:bodyPr anchor="ctr"/>
          <a:lstStyle/>
          <a:p>
            <a:pPr algn="ctr"/>
            <a:fld id="{11E16674-77CE-4F8D-A577-F83E2D1FC7F4}" type="slidenum">
              <a:rPr lang="en-US" sz="1000" smtClean="0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5</a:t>
            </a:fld>
            <a:endParaRPr 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5AA453-3463-F3B4-57BE-4F93C5C379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7343" y="1348497"/>
            <a:ext cx="8977313" cy="4841558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46363" y="428997"/>
            <a:ext cx="9933709" cy="838200"/>
          </a:xfrm>
        </p:spPr>
        <p:txBody>
          <a:bodyPr/>
          <a:lstStyle/>
          <a:p>
            <a:r>
              <a:rPr lang="is-I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2.006 nemendur í heilbrigðisvísindum árið 2023</a:t>
            </a:r>
            <a:br>
              <a:rPr lang="is-I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is-I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þar af 716 háskólanemar á framhaldsstigi</a:t>
            </a:r>
            <a:endParaRPr lang="en-US" sz="2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119337" y="1970256"/>
            <a:ext cx="19448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is-IS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Læknisfræði </a:t>
            </a:r>
            <a:endParaRPr lang="is-IS" b="1" dirty="0">
              <a:solidFill>
                <a:schemeClr val="tx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879597" y="1965900"/>
            <a:ext cx="2160588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s-IS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Hjúkrunarfræði</a:t>
            </a:r>
            <a:endParaRPr lang="is-IS" b="1" dirty="0">
              <a:solidFill>
                <a:schemeClr val="tx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947269" y="3688765"/>
            <a:ext cx="2160587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s-IS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Sjúkraliðanám</a:t>
            </a:r>
            <a:endParaRPr lang="is-IS" b="1" dirty="0">
              <a:solidFill>
                <a:schemeClr val="tx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954666" y="2722147"/>
            <a:ext cx="18721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is-IS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Lífeindafræði</a:t>
            </a:r>
            <a:endParaRPr lang="is-IS" b="1" dirty="0">
              <a:solidFill>
                <a:schemeClr val="tx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923520" y="3243674"/>
            <a:ext cx="15127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is-IS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Lyfjafræði </a:t>
            </a:r>
            <a:endParaRPr lang="is-IS" b="1" dirty="0">
              <a:solidFill>
                <a:schemeClr val="tx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151405" y="3284984"/>
            <a:ext cx="18004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is-IS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Geislafræði </a:t>
            </a:r>
            <a:endParaRPr lang="is-IS" b="1" dirty="0">
              <a:solidFill>
                <a:schemeClr val="tx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943354" y="4707891"/>
            <a:ext cx="19442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s-IS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Sjúkraþjálfun </a:t>
            </a:r>
            <a:endParaRPr lang="is-IS" b="1" dirty="0">
              <a:solidFill>
                <a:schemeClr val="tx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201303" y="2618630"/>
            <a:ext cx="17274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s-IS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Iðjuþjálfun </a:t>
            </a:r>
            <a:r>
              <a:rPr lang="is-IS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 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927683" y="4581128"/>
            <a:ext cx="20820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s-IS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Félagsráðgjöf </a:t>
            </a:r>
            <a:endParaRPr lang="is-IS" b="1" dirty="0">
              <a:solidFill>
                <a:schemeClr val="tx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502091" y="3958936"/>
            <a:ext cx="19077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s-IS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Sálfræði </a:t>
            </a:r>
            <a:r>
              <a:rPr lang="is-IS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904447" y="5175900"/>
            <a:ext cx="34093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s-IS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Sjúkraflutningamenn o.fl.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46065" y="5242040"/>
            <a:ext cx="26099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s-IS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Skipstjórnarmenn </a:t>
            </a:r>
            <a:endParaRPr lang="is-IS" b="1" dirty="0">
              <a:solidFill>
                <a:schemeClr val="tx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919810" y="4139788"/>
            <a:ext cx="2160587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s-IS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Næringarfræði </a:t>
            </a:r>
            <a:endParaRPr lang="is-IS" b="1" dirty="0">
              <a:solidFill>
                <a:schemeClr val="tx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Picture 3" descr="C:\Google Drive\Landspitali\My Documents\My Pictures\LSH057332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095621" y="2619337"/>
            <a:ext cx="4651397" cy="309899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7E8B40E-54DD-480E-924E-51D66641DD6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34800" y="6611937"/>
            <a:ext cx="457200" cy="246063"/>
          </a:xfrm>
        </p:spPr>
        <p:txBody>
          <a:bodyPr anchor="ctr"/>
          <a:lstStyle/>
          <a:p>
            <a:pPr algn="ctr"/>
            <a:fld id="{11E16674-77CE-4F8D-A577-F83E2D1FC7F4}" type="slidenum">
              <a:rPr lang="en-US" sz="1000" smtClean="0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50</a:t>
            </a:fld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78941" y="76075"/>
            <a:ext cx="10379509" cy="1337089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3600" kern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VísindIN</a:t>
            </a:r>
            <a:r>
              <a:rPr lang="en-US" sz="36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 2023 Í TÖLUM</a:t>
            </a:r>
            <a:br>
              <a:rPr lang="en-US" sz="30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</a:br>
            <a:br>
              <a:rPr lang="en-US" sz="3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30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96D771E-2665-4AD7-8850-B4CEA1E5236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13976" y="6456785"/>
            <a:ext cx="678024" cy="401216"/>
          </a:xfrm>
        </p:spPr>
        <p:txBody>
          <a:bodyPr anchor="ctr"/>
          <a:lstStyle/>
          <a:p>
            <a:pPr algn="ctr"/>
            <a:fld id="{11E16674-77CE-4F8D-A577-F83E2D1FC7F4}" type="slidenum">
              <a:rPr lang="en-US" sz="1000" smtClean="0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51</a:t>
            </a:fld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5B900B-3B8A-095F-D88B-20B380D852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7520" y="957262"/>
            <a:ext cx="3562350" cy="4943475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</a:blip>
          <a:srcRect/>
          <a:stretch>
            <a:fillRect l="-2000" t="-7000" r="-1000" b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A4C86D5-1988-4AF9-A19C-682F8DB64E2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34800" y="6611937"/>
            <a:ext cx="457200" cy="246063"/>
          </a:xfrm>
        </p:spPr>
        <p:txBody>
          <a:bodyPr anchor="ctr"/>
          <a:lstStyle/>
          <a:p>
            <a:pPr algn="ctr"/>
            <a:fld id="{11E16674-77CE-4F8D-A577-F83E2D1FC7F4}" type="slidenum">
              <a:rPr lang="en-US" sz="1000" smtClean="0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52</a:t>
            </a:fld>
            <a:endParaRPr 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5">
            <a:extLst>
              <a:ext uri="{FF2B5EF4-FFF2-40B4-BE49-F238E27FC236}">
                <a16:creationId xmlns:a16="http://schemas.microsoft.com/office/drawing/2014/main" id="{CCC8BE0B-5B93-4D6C-AB01-440446D3417A}"/>
              </a:ext>
            </a:extLst>
          </p:cNvPr>
          <p:cNvSpPr txBox="1">
            <a:spLocks/>
          </p:cNvSpPr>
          <p:nvPr/>
        </p:nvSpPr>
        <p:spPr>
          <a:xfrm>
            <a:off x="0" y="3930316"/>
            <a:ext cx="5781675" cy="1676400"/>
          </a:xfrm>
          <a:prstGeom prst="rect">
            <a:avLst/>
          </a:prstGeom>
          <a:solidFill>
            <a:schemeClr val="accent1">
              <a:lumMod val="75000"/>
              <a:alpha val="42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 kern="1200" cap="all">
                <a:solidFill>
                  <a:schemeClr val="tx1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r>
              <a:rPr lang="is-IS" sz="3600" dirty="0">
                <a:solidFill>
                  <a:schemeClr val="bg1"/>
                </a:solidFill>
              </a:rPr>
              <a:t>Nokkrir áfangar úr sögu Landspítala</a:t>
            </a:r>
            <a:endParaRPr lang="en-US" sz="3600" dirty="0">
              <a:solidFill>
                <a:schemeClr val="bg1"/>
              </a:solidFill>
              <a:ea typeface="+mj-ea"/>
            </a:endParaRPr>
          </a:p>
        </p:txBody>
      </p:sp>
    </p:spTree>
  </p:cSld>
  <p:clrMapOvr>
    <a:masterClrMapping/>
  </p:clrMapOvr>
  <p:transition spd="med"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852850" y="740143"/>
            <a:ext cx="10115210" cy="4216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is-I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s-IS" sz="2000" b="1" dirty="0">
              <a:latin typeface="Calibri" pitchFamily="34" charset="0"/>
            </a:endParaRPr>
          </a:p>
          <a:p>
            <a:endParaRPr lang="is-IS" sz="2000" b="1" dirty="0">
              <a:latin typeface="Calibri" pitchFamily="34" charset="0"/>
            </a:endParaRPr>
          </a:p>
          <a:p>
            <a:endParaRPr lang="is-IS" sz="2000" b="1" dirty="0">
              <a:latin typeface="Calibri" pitchFamily="34" charset="0"/>
            </a:endParaRPr>
          </a:p>
          <a:p>
            <a:endParaRPr lang="is-IS" sz="2000" b="1" dirty="0">
              <a:latin typeface="Calibri" pitchFamily="34" charset="0"/>
            </a:endParaRPr>
          </a:p>
          <a:p>
            <a:pPr>
              <a:buFont typeface="Arial" charset="0"/>
              <a:buChar char="•"/>
            </a:pPr>
            <a:endParaRPr lang="is-IS" dirty="0">
              <a:latin typeface="Calibri" pitchFamily="34" charset="0"/>
            </a:endParaRPr>
          </a:p>
          <a:p>
            <a:r>
              <a:rPr lang="nn-NO" sz="1400" dirty="0">
                <a:latin typeface="+mj-lt"/>
              </a:rPr>
              <a:t>1930  Landspítalinn tekinn í notkun</a:t>
            </a:r>
          </a:p>
          <a:p>
            <a:r>
              <a:rPr lang="nn-NO" sz="1400" dirty="0">
                <a:latin typeface="+mj-lt"/>
              </a:rPr>
              <a:t>1955  Hjúkrunarspítalinn opnaður</a:t>
            </a:r>
          </a:p>
          <a:p>
            <a:r>
              <a:rPr lang="is-IS" sz="1400" dirty="0">
                <a:latin typeface="+mj-lt"/>
              </a:rPr>
              <a:t>1996  Sjúkrahús Reykjavíkur stofnað með sameiningu Borgarspítalans (1967) og St. Jósefsspítala Landakoti (1902)</a:t>
            </a:r>
          </a:p>
          <a:p>
            <a:r>
              <a:rPr lang="is-IS" sz="1400" dirty="0">
                <a:latin typeface="+mj-lt"/>
              </a:rPr>
              <a:t>1999  Ríkisspítalar (Landspítalinn) og Sjúkrahús Reykjavíkur undir eina stjórn</a:t>
            </a:r>
          </a:p>
          <a:p>
            <a:r>
              <a:rPr lang="is-IS" sz="1400" dirty="0">
                <a:latin typeface="+mj-lt"/>
              </a:rPr>
              <a:t>2000  Ríkisspítalar (Landspítalinn) og Sjúkrahús Reykjavíkur sameinast í Landspítala - háskólasjúkrahús (Landspítali frá 2007)</a:t>
            </a:r>
          </a:p>
          <a:p>
            <a:r>
              <a:rPr lang="is-IS" sz="1400" dirty="0">
                <a:latin typeface="+mj-lt"/>
              </a:rPr>
              <a:t>2003  Nýr barnaspítali opnaður</a:t>
            </a:r>
          </a:p>
          <a:p>
            <a:pPr marL="342900" indent="-342900">
              <a:buAutoNum type="arabicPlain" startAt="2011"/>
            </a:pPr>
            <a:r>
              <a:rPr lang="is-IS" sz="1400" dirty="0">
                <a:latin typeface="+mj-lt"/>
              </a:rPr>
              <a:t>  </a:t>
            </a:r>
            <a:r>
              <a:rPr lang="is-IS" sz="1400" dirty="0" err="1">
                <a:latin typeface="+mj-lt"/>
              </a:rPr>
              <a:t>St.Jósefsspítali</a:t>
            </a:r>
            <a:r>
              <a:rPr lang="is-IS" sz="1400" dirty="0">
                <a:latin typeface="+mj-lt"/>
              </a:rPr>
              <a:t> í Hafnarfirði sameinast Landspítala </a:t>
            </a:r>
          </a:p>
          <a:p>
            <a:r>
              <a:rPr lang="is-IS" sz="1400" dirty="0">
                <a:latin typeface="+mj-lt"/>
              </a:rPr>
              <a:t>2018 Tekin ný skóflustunga að meðferðarkjarna við Hringbraut</a:t>
            </a:r>
          </a:p>
          <a:p>
            <a:r>
              <a:rPr lang="is-IS" sz="1400" dirty="0">
                <a:latin typeface="+mj-lt"/>
              </a:rPr>
              <a:t>2019 Nýtt sjúkrahótel opnað við Hringbraut</a:t>
            </a:r>
          </a:p>
          <a:p>
            <a:r>
              <a:rPr lang="is-IS" sz="1400" dirty="0">
                <a:latin typeface="+mj-lt"/>
              </a:rPr>
              <a:t>2021 Opnað göngudeildarhús við Eiríksgötu</a:t>
            </a:r>
          </a:p>
          <a:p>
            <a:pPr marL="457200" indent="-457200">
              <a:buAutoNum type="arabicPlain" startAt="2011"/>
            </a:pPr>
            <a:endParaRPr lang="en-US" sz="2000" dirty="0">
              <a:latin typeface="+mj-lt"/>
            </a:endParaRPr>
          </a:p>
        </p:txBody>
      </p:sp>
      <p:pic>
        <p:nvPicPr>
          <p:cNvPr id="4" name="Picture 2" descr="C:\My Google Docs\Landspitali\My Documents\My Pictures\Byggingar\800_LSH07584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7780999" y="5325873"/>
            <a:ext cx="2152131" cy="1414603"/>
          </a:xfrm>
          <a:prstGeom prst="rect">
            <a:avLst/>
          </a:prstGeom>
          <a:noFill/>
        </p:spPr>
      </p:pic>
      <p:pic>
        <p:nvPicPr>
          <p:cNvPr id="5" name="Picture 10" descr="C:\Documents and Settings\arnic\Desktop\landak.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412695" y="671352"/>
            <a:ext cx="2159000" cy="1439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 descr="C:\My Google Docs\Landspitali\My Documents\My Pictures\Byggingar\_Hringbraut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894867" y="644376"/>
            <a:ext cx="2190042" cy="143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C:\My Google Docs\Landspitali\My Documents\My Pictures\Byggingar\barnasp.jpg"/>
          <p:cNvPicPr>
            <a:picLocks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7737822" y="669235"/>
            <a:ext cx="2181117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C:\Documents and Settings\arnic\Desktop\landspitali_fossvogi_130911 001 copy.jp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3195123" y="669235"/>
            <a:ext cx="2156118" cy="144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 descr="C:\My Google Docs\Landspitali\My Documents\My Pictures\Byggingar\_Hringbraut.jpg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871445" y="5332777"/>
            <a:ext cx="2189709" cy="140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8" descr="C:\Documents and Settings\arnic\Desktop\landspitali_fossvogi_130911 001 copy.jpg"/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3178571" y="5332777"/>
            <a:ext cx="2070100" cy="1404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0" descr="C:\Documents and Settings\arnic\Desktop\landak..jpg"/>
          <p:cNvPicPr>
            <a:picLocks noChangeAspect="1" noChangeArrowheads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5435335" y="5325873"/>
            <a:ext cx="2159000" cy="1409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907180" y="670014"/>
            <a:ext cx="744538" cy="230188"/>
          </a:xfrm>
          <a:prstGeom prst="rect">
            <a:avLst/>
          </a:prstGeom>
          <a:solidFill>
            <a:srgbClr val="FFFFFF">
              <a:alpha val="59999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nn-NO" sz="900" dirty="0">
                <a:latin typeface="Calibri" pitchFamily="34" charset="0"/>
              </a:rPr>
              <a:t>Hringbraut</a:t>
            </a:r>
            <a:endParaRPr lang="is-IS" sz="900" dirty="0">
              <a:latin typeface="Calibri" pitchFamily="34" charset="0"/>
            </a:endParaRPr>
          </a:p>
        </p:txBody>
      </p:sp>
      <p:sp>
        <p:nvSpPr>
          <p:cNvPr id="14" name="Rectangle 11"/>
          <p:cNvSpPr>
            <a:spLocks noChangeArrowheads="1"/>
          </p:cNvSpPr>
          <p:nvPr/>
        </p:nvSpPr>
        <p:spPr bwMode="auto">
          <a:xfrm>
            <a:off x="3225395" y="673803"/>
            <a:ext cx="725962" cy="230832"/>
          </a:xfrm>
          <a:prstGeom prst="rect">
            <a:avLst/>
          </a:prstGeom>
          <a:solidFill>
            <a:srgbClr val="FFFFFF">
              <a:alpha val="59999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nn-NO" sz="900" dirty="0">
                <a:latin typeface="Calibri" pitchFamily="34" charset="0"/>
              </a:rPr>
              <a:t>Fossvogur</a:t>
            </a:r>
            <a:endParaRPr lang="is-IS" sz="900" dirty="0">
              <a:latin typeface="Calibri" pitchFamily="34" charset="0"/>
            </a:endParaRPr>
          </a:p>
        </p:txBody>
      </p:sp>
      <p:sp>
        <p:nvSpPr>
          <p:cNvPr id="15" name="Rectangle 12"/>
          <p:cNvSpPr>
            <a:spLocks noChangeArrowheads="1"/>
          </p:cNvSpPr>
          <p:nvPr/>
        </p:nvSpPr>
        <p:spPr bwMode="auto">
          <a:xfrm>
            <a:off x="5403483" y="707729"/>
            <a:ext cx="647700" cy="230188"/>
          </a:xfrm>
          <a:prstGeom prst="rect">
            <a:avLst/>
          </a:prstGeom>
          <a:solidFill>
            <a:srgbClr val="FFFFFF">
              <a:alpha val="59999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nn-NO" sz="900" dirty="0">
                <a:latin typeface="Calibri" pitchFamily="34" charset="0"/>
              </a:rPr>
              <a:t>Landakot</a:t>
            </a:r>
            <a:endParaRPr lang="is-IS" sz="900" dirty="0">
              <a:latin typeface="Calibri" pitchFamily="34" charset="0"/>
            </a:endParaRPr>
          </a:p>
        </p:txBody>
      </p:sp>
      <p:sp>
        <p:nvSpPr>
          <p:cNvPr id="16" name="Rectangle 13"/>
          <p:cNvSpPr>
            <a:spLocks noChangeArrowheads="1"/>
          </p:cNvSpPr>
          <p:nvPr/>
        </p:nvSpPr>
        <p:spPr bwMode="auto">
          <a:xfrm>
            <a:off x="7752091" y="701444"/>
            <a:ext cx="1223963" cy="230188"/>
          </a:xfrm>
          <a:prstGeom prst="rect">
            <a:avLst/>
          </a:prstGeom>
          <a:solidFill>
            <a:srgbClr val="FFFFFF">
              <a:alpha val="59999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nn-NO" sz="900" dirty="0">
                <a:latin typeface="Calibri" pitchFamily="34" charset="0"/>
              </a:rPr>
              <a:t>Barnaspítali Hringsins </a:t>
            </a:r>
            <a:endParaRPr lang="is-IS" sz="900" dirty="0">
              <a:latin typeface="Calibri" pitchFamily="34" charset="0"/>
            </a:endParaRPr>
          </a:p>
        </p:txBody>
      </p:sp>
      <p:sp>
        <p:nvSpPr>
          <p:cNvPr id="17" name="Rectangle 15"/>
          <p:cNvSpPr>
            <a:spLocks noChangeArrowheads="1"/>
          </p:cNvSpPr>
          <p:nvPr/>
        </p:nvSpPr>
        <p:spPr bwMode="auto">
          <a:xfrm>
            <a:off x="852850" y="5163205"/>
            <a:ext cx="741363" cy="231775"/>
          </a:xfrm>
          <a:prstGeom prst="rect">
            <a:avLst/>
          </a:prstGeom>
          <a:solidFill>
            <a:srgbClr val="FFFFFF">
              <a:alpha val="59999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nn-NO" sz="900" dirty="0">
                <a:latin typeface="Calibri" pitchFamily="34" charset="0"/>
              </a:rPr>
              <a:t>Eiríksstaðir</a:t>
            </a:r>
            <a:endParaRPr lang="is-IS" sz="900" dirty="0">
              <a:latin typeface="Calibri" pitchFamily="34" charset="0"/>
            </a:endParaRPr>
          </a:p>
        </p:txBody>
      </p:sp>
      <p:sp>
        <p:nvSpPr>
          <p:cNvPr id="18" name="Rectangle 19"/>
          <p:cNvSpPr>
            <a:spLocks noChangeArrowheads="1"/>
          </p:cNvSpPr>
          <p:nvPr/>
        </p:nvSpPr>
        <p:spPr bwMode="auto">
          <a:xfrm>
            <a:off x="3178571" y="5163205"/>
            <a:ext cx="598487" cy="230188"/>
          </a:xfrm>
          <a:prstGeom prst="rect">
            <a:avLst/>
          </a:prstGeom>
          <a:solidFill>
            <a:srgbClr val="FFFFFF">
              <a:alpha val="59999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nn-NO" sz="900" dirty="0">
                <a:latin typeface="Calibri" pitchFamily="34" charset="0"/>
              </a:rPr>
              <a:t>Kleppur</a:t>
            </a:r>
            <a:endParaRPr lang="is-IS" sz="900" dirty="0">
              <a:latin typeface="Calibri" pitchFamily="34" charset="0"/>
            </a:endParaRPr>
          </a:p>
        </p:txBody>
      </p:sp>
      <p:sp>
        <p:nvSpPr>
          <p:cNvPr id="19" name="Rectangle 20"/>
          <p:cNvSpPr>
            <a:spLocks noChangeArrowheads="1"/>
          </p:cNvSpPr>
          <p:nvPr/>
        </p:nvSpPr>
        <p:spPr bwMode="auto">
          <a:xfrm>
            <a:off x="5412695" y="5163205"/>
            <a:ext cx="878954" cy="230832"/>
          </a:xfrm>
          <a:prstGeom prst="rect">
            <a:avLst/>
          </a:prstGeom>
          <a:solidFill>
            <a:srgbClr val="FFFFFF">
              <a:alpha val="59999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nn-NO" sz="900" dirty="0">
                <a:latin typeface="Calibri" pitchFamily="34" charset="0"/>
              </a:rPr>
              <a:t>Geðdeildahús</a:t>
            </a:r>
            <a:endParaRPr lang="is-IS" sz="900" dirty="0">
              <a:latin typeface="Calibri" pitchFamily="34" charset="0"/>
            </a:endParaRPr>
          </a:p>
        </p:txBody>
      </p:sp>
      <p:sp>
        <p:nvSpPr>
          <p:cNvPr id="20" name="Rectangle 21"/>
          <p:cNvSpPr>
            <a:spLocks noChangeArrowheads="1"/>
          </p:cNvSpPr>
          <p:nvPr/>
        </p:nvSpPr>
        <p:spPr bwMode="auto">
          <a:xfrm>
            <a:off x="7720523" y="5174845"/>
            <a:ext cx="648071" cy="230832"/>
          </a:xfrm>
          <a:prstGeom prst="rect">
            <a:avLst/>
          </a:prstGeom>
          <a:solidFill>
            <a:srgbClr val="FFFFFF">
              <a:alpha val="59999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nn-NO" sz="900" dirty="0">
                <a:latin typeface="Calibri" pitchFamily="34" charset="0"/>
              </a:rPr>
              <a:t>Grensás </a:t>
            </a:r>
            <a:endParaRPr lang="is-IS" sz="900" dirty="0">
              <a:latin typeface="Calibri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8B83CAA-547F-4A8A-A734-FD444C7317F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34800" y="6611937"/>
            <a:ext cx="457200" cy="246063"/>
          </a:xfrm>
        </p:spPr>
        <p:txBody>
          <a:bodyPr anchor="ctr"/>
          <a:lstStyle/>
          <a:p>
            <a:pPr algn="ctr"/>
            <a:fld id="{11E16674-77CE-4F8D-A577-F83E2D1FC7F4}" type="slidenum">
              <a:rPr lang="en-US" sz="1000" smtClean="0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53</a:t>
            </a:fld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Title 107"/>
          <p:cNvSpPr>
            <a:spLocks noGrp="1"/>
          </p:cNvSpPr>
          <p:nvPr>
            <p:ph type="title" idx="4294967295"/>
          </p:nvPr>
        </p:nvSpPr>
        <p:spPr>
          <a:xfrm>
            <a:off x="0" y="579438"/>
            <a:ext cx="8718550" cy="433387"/>
          </a:xfrm>
        </p:spPr>
        <p:txBody>
          <a:bodyPr/>
          <a:lstStyle/>
          <a:p>
            <a:pPr algn="ctr"/>
            <a:r>
              <a:rPr lang="is-IS" sz="3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Áfangar í Landspítalasögunni</a:t>
            </a:r>
            <a:endParaRPr lang="en-US" sz="3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188582" y="4308255"/>
            <a:ext cx="10498040" cy="287337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s-IS" dirty="0">
              <a:latin typeface="+mj-lt"/>
            </a:endParaRPr>
          </a:p>
        </p:txBody>
      </p:sp>
      <p:grpSp>
        <p:nvGrpSpPr>
          <p:cNvPr id="22" name="Group 75"/>
          <p:cNvGrpSpPr>
            <a:grpSpLocks/>
          </p:cNvGrpSpPr>
          <p:nvPr/>
        </p:nvGrpSpPr>
        <p:grpSpPr bwMode="auto">
          <a:xfrm>
            <a:off x="1155248" y="3155724"/>
            <a:ext cx="1330325" cy="1460302"/>
            <a:chOff x="243011" y="3068960"/>
            <a:chExt cx="1331640" cy="1459707"/>
          </a:xfrm>
        </p:grpSpPr>
        <p:cxnSp>
          <p:nvCxnSpPr>
            <p:cNvPr id="23" name="Straight Connector 22"/>
            <p:cNvCxnSpPr>
              <a:stCxn id="27" idx="0"/>
              <a:endCxn id="24" idx="2"/>
            </p:cNvCxnSpPr>
            <p:nvPr/>
          </p:nvCxnSpPr>
          <p:spPr>
            <a:xfrm rot="5400000" flipH="1" flipV="1">
              <a:off x="468246" y="3636025"/>
              <a:ext cx="545878" cy="335294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24" name="Rectangle 12"/>
            <p:cNvSpPr>
              <a:spLocks noChangeArrowheads="1"/>
            </p:cNvSpPr>
            <p:nvPr/>
          </p:nvSpPr>
          <p:spPr bwMode="auto">
            <a:xfrm>
              <a:off x="243011" y="3068960"/>
              <a:ext cx="133164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is-IS" sz="1200" dirty="0">
                  <a:latin typeface="+mj-lt"/>
                </a:rPr>
                <a:t>Landakotsspítali tók til starfa </a:t>
              </a:r>
            </a:p>
          </p:txBody>
        </p:sp>
        <p:grpSp>
          <p:nvGrpSpPr>
            <p:cNvPr id="25" name="Group 55"/>
            <p:cNvGrpSpPr>
              <a:grpSpLocks/>
            </p:cNvGrpSpPr>
            <p:nvPr/>
          </p:nvGrpSpPr>
          <p:grpSpPr bwMode="auto">
            <a:xfrm>
              <a:off x="277971" y="4076611"/>
              <a:ext cx="582787" cy="452056"/>
              <a:chOff x="277971" y="4076611"/>
              <a:chExt cx="582787" cy="452056"/>
            </a:xfrm>
          </p:grpSpPr>
          <p:sp>
            <p:nvSpPr>
              <p:cNvPr id="26" name="Rectangle 5"/>
              <p:cNvSpPr/>
              <p:nvPr/>
            </p:nvSpPr>
            <p:spPr>
              <a:xfrm>
                <a:off x="277971" y="4221015"/>
                <a:ext cx="582787" cy="3076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is-IS" sz="1400" dirty="0">
                    <a:solidFill>
                      <a:schemeClr val="bg1">
                        <a:lumMod val="95000"/>
                      </a:schemeClr>
                    </a:solidFill>
                    <a:latin typeface="+mj-lt"/>
                  </a:rPr>
                  <a:t>1902</a:t>
                </a:r>
              </a:p>
            </p:txBody>
          </p:sp>
          <p:sp>
            <p:nvSpPr>
              <p:cNvPr id="27" name="Isosceles Triangle 26"/>
              <p:cNvSpPr/>
              <p:nvPr/>
            </p:nvSpPr>
            <p:spPr>
              <a:xfrm>
                <a:off x="502030" y="4076611"/>
                <a:ext cx="143016" cy="144404"/>
              </a:xfrm>
              <a:prstGeom prst="triangl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s-IS">
                  <a:latin typeface="+mj-lt"/>
                </a:endParaRPr>
              </a:p>
            </p:txBody>
          </p:sp>
        </p:grpSp>
      </p:grpSp>
      <p:grpSp>
        <p:nvGrpSpPr>
          <p:cNvPr id="28" name="Group 82"/>
          <p:cNvGrpSpPr>
            <a:grpSpLocks/>
          </p:cNvGrpSpPr>
          <p:nvPr/>
        </p:nvGrpSpPr>
        <p:grpSpPr bwMode="auto">
          <a:xfrm>
            <a:off x="1406071" y="4308249"/>
            <a:ext cx="1296988" cy="1397000"/>
            <a:chOff x="611560" y="4221088"/>
            <a:chExt cx="1296144" cy="1397769"/>
          </a:xfrm>
        </p:grpSpPr>
        <p:grpSp>
          <p:nvGrpSpPr>
            <p:cNvPr id="29" name="Group 59"/>
            <p:cNvGrpSpPr>
              <a:grpSpLocks/>
            </p:cNvGrpSpPr>
            <p:nvPr/>
          </p:nvGrpSpPr>
          <p:grpSpPr bwMode="auto">
            <a:xfrm>
              <a:off x="1114471" y="4221088"/>
              <a:ext cx="581832" cy="432038"/>
              <a:chOff x="1114471" y="4221088"/>
              <a:chExt cx="581832" cy="432038"/>
            </a:xfrm>
          </p:grpSpPr>
          <p:sp>
            <p:nvSpPr>
              <p:cNvPr id="32" name="Rectangle 31"/>
              <p:cNvSpPr/>
              <p:nvPr/>
            </p:nvSpPr>
            <p:spPr>
              <a:xfrm>
                <a:off x="1114471" y="4221088"/>
                <a:ext cx="581832" cy="30794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is-IS" sz="1400" dirty="0">
                    <a:solidFill>
                      <a:schemeClr val="bg1">
                        <a:lumMod val="95000"/>
                      </a:schemeClr>
                    </a:solidFill>
                    <a:latin typeface="+mj-lt"/>
                  </a:rPr>
                  <a:t>1907</a:t>
                </a:r>
              </a:p>
            </p:txBody>
          </p:sp>
          <p:sp>
            <p:nvSpPr>
              <p:cNvPr id="33" name="Isosceles Triangle 32"/>
              <p:cNvSpPr/>
              <p:nvPr/>
            </p:nvSpPr>
            <p:spPr>
              <a:xfrm rot="10800000">
                <a:off x="1292155" y="4508583"/>
                <a:ext cx="144368" cy="144543"/>
              </a:xfrm>
              <a:prstGeom prst="triangl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s-IS">
                  <a:latin typeface="+mj-lt"/>
                </a:endParaRPr>
              </a:p>
            </p:txBody>
          </p:sp>
        </p:grpSp>
        <p:cxnSp>
          <p:nvCxnSpPr>
            <p:cNvPr id="30" name="Straight Connector 29"/>
            <p:cNvCxnSpPr>
              <a:stCxn id="33" idx="0"/>
              <a:endCxn id="31" idx="0"/>
            </p:cNvCxnSpPr>
            <p:nvPr/>
          </p:nvCxnSpPr>
          <p:spPr>
            <a:xfrm rot="5400000">
              <a:off x="1060228" y="4853323"/>
              <a:ext cx="503514" cy="103120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31" name="Rectangle 21"/>
            <p:cNvSpPr>
              <a:spLocks noChangeArrowheads="1"/>
            </p:cNvSpPr>
            <p:nvPr/>
          </p:nvSpPr>
          <p:spPr bwMode="auto">
            <a:xfrm>
              <a:off x="611560" y="5157192"/>
              <a:ext cx="1296144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is-IS" sz="1200">
                  <a:latin typeface="+mj-lt"/>
                </a:rPr>
                <a:t>Kleppsspítali tekinn í notkun</a:t>
              </a:r>
            </a:p>
          </p:txBody>
        </p:sp>
      </p:grpSp>
      <p:sp>
        <p:nvSpPr>
          <p:cNvPr id="34" name="Rectangle 27"/>
          <p:cNvSpPr>
            <a:spLocks noChangeArrowheads="1"/>
          </p:cNvSpPr>
          <p:nvPr/>
        </p:nvSpPr>
        <p:spPr bwMode="auto">
          <a:xfrm>
            <a:off x="4177995" y="1283838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s-IS" sz="1200" dirty="0">
                <a:latin typeface="+mj-lt"/>
              </a:rPr>
              <a:t>Hjúkrunarspítali opnaður </a:t>
            </a:r>
          </a:p>
          <a:p>
            <a:r>
              <a:rPr lang="is-IS" sz="1200" dirty="0">
                <a:latin typeface="+mj-lt"/>
              </a:rPr>
              <a:t>í Heilsuverndarstöðinni.</a:t>
            </a:r>
            <a:br>
              <a:rPr lang="is-IS" sz="1200" dirty="0">
                <a:latin typeface="+mj-lt"/>
              </a:rPr>
            </a:br>
            <a:r>
              <a:rPr lang="is-IS" sz="1000" dirty="0">
                <a:latin typeface="+mj-lt"/>
              </a:rPr>
              <a:t>(Þeirri starfsemi lauk endanlega 1996)</a:t>
            </a:r>
            <a:endParaRPr lang="is-IS" sz="1000" dirty="0">
              <a:solidFill>
                <a:srgbClr val="FF0000"/>
              </a:solidFill>
              <a:latin typeface="+mj-lt"/>
            </a:endParaRPr>
          </a:p>
        </p:txBody>
      </p:sp>
      <p:grpSp>
        <p:nvGrpSpPr>
          <p:cNvPr id="35" name="Group 85"/>
          <p:cNvGrpSpPr>
            <a:grpSpLocks/>
          </p:cNvGrpSpPr>
          <p:nvPr/>
        </p:nvGrpSpPr>
        <p:grpSpPr bwMode="auto">
          <a:xfrm>
            <a:off x="6276483" y="4308249"/>
            <a:ext cx="1223962" cy="1397000"/>
            <a:chOff x="5508104" y="4221088"/>
            <a:chExt cx="1224136" cy="1397769"/>
          </a:xfrm>
        </p:grpSpPr>
        <p:sp>
          <p:nvSpPr>
            <p:cNvPr id="36" name="Rectangle 26"/>
            <p:cNvSpPr>
              <a:spLocks noChangeArrowheads="1"/>
            </p:cNvSpPr>
            <p:nvPr/>
          </p:nvSpPr>
          <p:spPr bwMode="auto">
            <a:xfrm>
              <a:off x="5508104" y="5157192"/>
              <a:ext cx="1224136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is-IS" sz="1200" dirty="0">
                  <a:latin typeface="+mj-lt"/>
                </a:rPr>
                <a:t>Hvítabandið tekið í notkun</a:t>
              </a:r>
            </a:p>
          </p:txBody>
        </p:sp>
        <p:cxnSp>
          <p:nvCxnSpPr>
            <p:cNvPr id="37" name="Straight Connector 36"/>
            <p:cNvCxnSpPr>
              <a:endCxn id="36" idx="0"/>
            </p:cNvCxnSpPr>
            <p:nvPr/>
          </p:nvCxnSpPr>
          <p:spPr>
            <a:xfrm rot="16200000" flipH="1">
              <a:off x="5861270" y="4896944"/>
              <a:ext cx="503514" cy="15877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grpSp>
          <p:nvGrpSpPr>
            <p:cNvPr id="38" name="Group 71"/>
            <p:cNvGrpSpPr>
              <a:grpSpLocks/>
            </p:cNvGrpSpPr>
            <p:nvPr/>
          </p:nvGrpSpPr>
          <p:grpSpPr bwMode="auto">
            <a:xfrm>
              <a:off x="5795482" y="4221088"/>
              <a:ext cx="582294" cy="432038"/>
              <a:chOff x="5795482" y="4221088"/>
              <a:chExt cx="582294" cy="432038"/>
            </a:xfrm>
          </p:grpSpPr>
          <p:sp>
            <p:nvSpPr>
              <p:cNvPr id="39" name="Isosceles Triangle 18"/>
              <p:cNvSpPr/>
              <p:nvPr/>
            </p:nvSpPr>
            <p:spPr>
              <a:xfrm rot="10800000">
                <a:off x="6032053" y="4508583"/>
                <a:ext cx="144482" cy="144543"/>
              </a:xfrm>
              <a:prstGeom prst="triangl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s-IS">
                  <a:latin typeface="+mj-lt"/>
                </a:endParaRPr>
              </a:p>
            </p:txBody>
          </p:sp>
          <p:sp>
            <p:nvSpPr>
              <p:cNvPr id="40" name="Rectangle 39"/>
              <p:cNvSpPr/>
              <p:nvPr/>
            </p:nvSpPr>
            <p:spPr>
              <a:xfrm>
                <a:off x="5795482" y="4221088"/>
                <a:ext cx="582294" cy="30794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is-IS" sz="1400" dirty="0">
                    <a:solidFill>
                      <a:schemeClr val="bg1">
                        <a:lumMod val="95000"/>
                      </a:schemeClr>
                    </a:solidFill>
                    <a:latin typeface="+mj-lt"/>
                  </a:rPr>
                  <a:t>1970</a:t>
                </a:r>
              </a:p>
            </p:txBody>
          </p:sp>
        </p:grpSp>
      </p:grpSp>
      <p:grpSp>
        <p:nvGrpSpPr>
          <p:cNvPr id="41" name="Group 86"/>
          <p:cNvGrpSpPr>
            <a:grpSpLocks/>
          </p:cNvGrpSpPr>
          <p:nvPr/>
        </p:nvGrpSpPr>
        <p:grpSpPr bwMode="auto">
          <a:xfrm>
            <a:off x="7598912" y="4308254"/>
            <a:ext cx="2232025" cy="2167594"/>
            <a:chOff x="6372200" y="4221088"/>
            <a:chExt cx="2232247" cy="2167964"/>
          </a:xfrm>
        </p:grpSpPr>
        <p:sp>
          <p:nvSpPr>
            <p:cNvPr id="42" name="Rectangle 28"/>
            <p:cNvSpPr>
              <a:spLocks noChangeArrowheads="1"/>
            </p:cNvSpPr>
            <p:nvPr/>
          </p:nvSpPr>
          <p:spPr bwMode="auto">
            <a:xfrm>
              <a:off x="6372200" y="5373216"/>
              <a:ext cx="2232247" cy="10158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is-IS" sz="1200" dirty="0">
                  <a:latin typeface="+mj-lt"/>
                </a:rPr>
                <a:t>Landspítalinn og Sjúkrahús Reykjavíkur sameinast í Landspítala - háskólasjúkrahús, </a:t>
              </a:r>
            </a:p>
            <a:p>
              <a:pPr algn="ctr"/>
              <a:r>
                <a:rPr lang="is-IS" sz="1200" dirty="0">
                  <a:latin typeface="+mj-lt"/>
                </a:rPr>
                <a:t>nú Landspítali</a:t>
              </a:r>
            </a:p>
          </p:txBody>
        </p:sp>
        <p:cxnSp>
          <p:nvCxnSpPr>
            <p:cNvPr id="43" name="Straight Connector 42"/>
            <p:cNvCxnSpPr>
              <a:stCxn id="45" idx="0"/>
              <a:endCxn id="42" idx="0"/>
            </p:cNvCxnSpPr>
            <p:nvPr/>
          </p:nvCxnSpPr>
          <p:spPr>
            <a:xfrm flipH="1">
              <a:off x="7488324" y="4652962"/>
              <a:ext cx="196869" cy="720254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grpSp>
          <p:nvGrpSpPr>
            <p:cNvPr id="44" name="Group 73"/>
            <p:cNvGrpSpPr>
              <a:grpSpLocks/>
            </p:cNvGrpSpPr>
            <p:nvPr/>
          </p:nvGrpSpPr>
          <p:grpSpPr bwMode="auto">
            <a:xfrm>
              <a:off x="7380362" y="4221088"/>
              <a:ext cx="582269" cy="431874"/>
              <a:chOff x="7380362" y="4221088"/>
              <a:chExt cx="582269" cy="431874"/>
            </a:xfrm>
          </p:grpSpPr>
          <p:sp>
            <p:nvSpPr>
              <p:cNvPr id="45" name="Isosceles Triangle 44"/>
              <p:cNvSpPr/>
              <p:nvPr/>
            </p:nvSpPr>
            <p:spPr>
              <a:xfrm rot="10800000">
                <a:off x="7613748" y="4508474"/>
                <a:ext cx="142889" cy="144488"/>
              </a:xfrm>
              <a:prstGeom prst="triangl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s-IS">
                  <a:latin typeface="+mj-lt"/>
                </a:endParaRPr>
              </a:p>
            </p:txBody>
          </p:sp>
          <p:sp>
            <p:nvSpPr>
              <p:cNvPr id="46" name="Rectangle 45"/>
              <p:cNvSpPr/>
              <p:nvPr/>
            </p:nvSpPr>
            <p:spPr>
              <a:xfrm>
                <a:off x="7380362" y="4221088"/>
                <a:ext cx="582269" cy="3078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is-IS" sz="1400" dirty="0">
                    <a:solidFill>
                      <a:schemeClr val="bg1">
                        <a:lumMod val="95000"/>
                      </a:schemeClr>
                    </a:solidFill>
                    <a:latin typeface="+mj-lt"/>
                  </a:rPr>
                  <a:t>2000</a:t>
                </a:r>
              </a:p>
            </p:txBody>
          </p:sp>
        </p:grpSp>
      </p:grpSp>
      <p:grpSp>
        <p:nvGrpSpPr>
          <p:cNvPr id="47" name="Group 80"/>
          <p:cNvGrpSpPr>
            <a:grpSpLocks/>
          </p:cNvGrpSpPr>
          <p:nvPr/>
        </p:nvGrpSpPr>
        <p:grpSpPr bwMode="auto">
          <a:xfrm>
            <a:off x="7527473" y="2436586"/>
            <a:ext cx="1584325" cy="2179440"/>
            <a:chOff x="6156176" y="2348880"/>
            <a:chExt cx="1584175" cy="2179787"/>
          </a:xfrm>
        </p:grpSpPr>
        <p:sp>
          <p:nvSpPr>
            <p:cNvPr id="48" name="Rectangle 24"/>
            <p:cNvSpPr>
              <a:spLocks noChangeArrowheads="1"/>
            </p:cNvSpPr>
            <p:nvPr/>
          </p:nvSpPr>
          <p:spPr bwMode="auto">
            <a:xfrm>
              <a:off x="6156176" y="2348880"/>
              <a:ext cx="1584175" cy="8311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is-IS" sz="1200">
                  <a:latin typeface="+mj-lt"/>
                </a:rPr>
                <a:t>Landspítalinn og Sjúkrahús Reykjavíkur undir eina stjórn</a:t>
              </a:r>
            </a:p>
          </p:txBody>
        </p:sp>
        <p:cxnSp>
          <p:nvCxnSpPr>
            <p:cNvPr id="49" name="Straight Connector 48"/>
            <p:cNvCxnSpPr>
              <a:stCxn id="52" idx="0"/>
              <a:endCxn id="48" idx="2"/>
            </p:cNvCxnSpPr>
            <p:nvPr/>
          </p:nvCxnSpPr>
          <p:spPr>
            <a:xfrm flipV="1">
              <a:off x="6895088" y="3180009"/>
              <a:ext cx="53176" cy="896346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grpSp>
          <p:nvGrpSpPr>
            <p:cNvPr id="50" name="Group 72"/>
            <p:cNvGrpSpPr>
              <a:grpSpLocks/>
            </p:cNvGrpSpPr>
            <p:nvPr/>
          </p:nvGrpSpPr>
          <p:grpSpPr bwMode="auto">
            <a:xfrm>
              <a:off x="6587935" y="4076355"/>
              <a:ext cx="582156" cy="452312"/>
              <a:chOff x="6587935" y="4076355"/>
              <a:chExt cx="582156" cy="452312"/>
            </a:xfrm>
          </p:grpSpPr>
          <p:sp>
            <p:nvSpPr>
              <p:cNvPr id="51" name="Rectangle 50"/>
              <p:cNvSpPr/>
              <p:nvPr/>
            </p:nvSpPr>
            <p:spPr>
              <a:xfrm>
                <a:off x="6587935" y="4220841"/>
                <a:ext cx="582156" cy="30782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is-IS" sz="1400" dirty="0">
                    <a:solidFill>
                      <a:schemeClr val="bg1">
                        <a:lumMod val="95000"/>
                      </a:schemeClr>
                    </a:solidFill>
                    <a:latin typeface="+mj-lt"/>
                  </a:rPr>
                  <a:t>1999</a:t>
                </a:r>
              </a:p>
            </p:txBody>
          </p:sp>
          <p:sp>
            <p:nvSpPr>
              <p:cNvPr id="52" name="Isosceles Triangle 51"/>
              <p:cNvSpPr/>
              <p:nvPr/>
            </p:nvSpPr>
            <p:spPr>
              <a:xfrm>
                <a:off x="6822863" y="4076355"/>
                <a:ext cx="144449" cy="144486"/>
              </a:xfrm>
              <a:prstGeom prst="triangl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s-IS">
                  <a:latin typeface="+mj-lt"/>
                </a:endParaRPr>
              </a:p>
            </p:txBody>
          </p:sp>
        </p:grpSp>
      </p:grpSp>
      <p:grpSp>
        <p:nvGrpSpPr>
          <p:cNvPr id="53" name="Group 76"/>
          <p:cNvGrpSpPr>
            <a:grpSpLocks/>
          </p:cNvGrpSpPr>
          <p:nvPr/>
        </p:nvGrpSpPr>
        <p:grpSpPr bwMode="auto">
          <a:xfrm>
            <a:off x="1720399" y="1644428"/>
            <a:ext cx="1445810" cy="2971603"/>
            <a:chOff x="971600" y="1556792"/>
            <a:chExt cx="1445590" cy="2971876"/>
          </a:xfrm>
        </p:grpSpPr>
        <p:sp>
          <p:nvSpPr>
            <p:cNvPr id="54" name="Rectangle 22"/>
            <p:cNvSpPr>
              <a:spLocks noChangeArrowheads="1"/>
            </p:cNvSpPr>
            <p:nvPr/>
          </p:nvSpPr>
          <p:spPr bwMode="auto">
            <a:xfrm>
              <a:off x="971600" y="1556792"/>
              <a:ext cx="1331640" cy="7695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is-IS" sz="1200" dirty="0">
                  <a:latin typeface="+mj-lt"/>
                </a:rPr>
                <a:t>Vífilsstaðaspítali tók til starfa</a:t>
              </a:r>
              <a:br>
                <a:rPr lang="is-IS" sz="1200" dirty="0">
                  <a:latin typeface="+mj-lt"/>
                </a:rPr>
              </a:br>
              <a:r>
                <a:rPr lang="is-IS" sz="1000" dirty="0">
                  <a:latin typeface="+mj-lt"/>
                </a:rPr>
                <a:t>(Starfsemi hætt 2002)</a:t>
              </a:r>
              <a:endParaRPr lang="is-IS" sz="1000" dirty="0">
                <a:solidFill>
                  <a:srgbClr val="FF0000"/>
                </a:solidFill>
                <a:latin typeface="+mj-lt"/>
              </a:endParaRPr>
            </a:p>
          </p:txBody>
        </p:sp>
        <p:cxnSp>
          <p:nvCxnSpPr>
            <p:cNvPr id="55" name="Straight Connector 54"/>
            <p:cNvCxnSpPr>
              <a:stCxn id="58" idx="0"/>
              <a:endCxn id="54" idx="2"/>
            </p:cNvCxnSpPr>
            <p:nvPr/>
          </p:nvCxnSpPr>
          <p:spPr>
            <a:xfrm flipH="1" flipV="1">
              <a:off x="1637421" y="2326304"/>
              <a:ext cx="515894" cy="1750083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grpSp>
          <p:nvGrpSpPr>
            <p:cNvPr id="56" name="Group 62"/>
            <p:cNvGrpSpPr>
              <a:grpSpLocks/>
            </p:cNvGrpSpPr>
            <p:nvPr/>
          </p:nvGrpSpPr>
          <p:grpSpPr bwMode="auto">
            <a:xfrm>
              <a:off x="1835068" y="4076386"/>
              <a:ext cx="582122" cy="452282"/>
              <a:chOff x="1835068" y="4076386"/>
              <a:chExt cx="582122" cy="452282"/>
            </a:xfrm>
          </p:grpSpPr>
          <p:sp>
            <p:nvSpPr>
              <p:cNvPr id="57" name="Rectangle 7"/>
              <p:cNvSpPr/>
              <p:nvPr/>
            </p:nvSpPr>
            <p:spPr>
              <a:xfrm>
                <a:off x="1835068" y="4220862"/>
                <a:ext cx="582122" cy="30780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is-IS" sz="1400" dirty="0">
                    <a:solidFill>
                      <a:schemeClr val="bg1">
                        <a:lumMod val="95000"/>
                      </a:schemeClr>
                    </a:solidFill>
                    <a:latin typeface="+mj-lt"/>
                  </a:rPr>
                  <a:t>1910</a:t>
                </a:r>
              </a:p>
            </p:txBody>
          </p:sp>
          <p:sp>
            <p:nvSpPr>
              <p:cNvPr id="58" name="Isosceles Triangle 57"/>
              <p:cNvSpPr/>
              <p:nvPr/>
            </p:nvSpPr>
            <p:spPr>
              <a:xfrm>
                <a:off x="2081094" y="4076386"/>
                <a:ext cx="144440" cy="144476"/>
              </a:xfrm>
              <a:prstGeom prst="triangl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s-IS">
                  <a:latin typeface="+mj-lt"/>
                </a:endParaRPr>
              </a:p>
            </p:txBody>
          </p:sp>
        </p:grpSp>
      </p:grpSp>
      <p:grpSp>
        <p:nvGrpSpPr>
          <p:cNvPr id="59" name="Group 83"/>
          <p:cNvGrpSpPr>
            <a:grpSpLocks/>
          </p:cNvGrpSpPr>
          <p:nvPr/>
        </p:nvGrpSpPr>
        <p:grpSpPr bwMode="auto">
          <a:xfrm>
            <a:off x="3241894" y="4308248"/>
            <a:ext cx="1196573" cy="1510297"/>
            <a:chOff x="2051720" y="4221088"/>
            <a:chExt cx="1195639" cy="1510524"/>
          </a:xfrm>
        </p:grpSpPr>
        <p:grpSp>
          <p:nvGrpSpPr>
            <p:cNvPr id="60" name="Group 63"/>
            <p:cNvGrpSpPr>
              <a:grpSpLocks/>
            </p:cNvGrpSpPr>
            <p:nvPr/>
          </p:nvGrpSpPr>
          <p:grpSpPr bwMode="auto">
            <a:xfrm>
              <a:off x="2665602" y="4221088"/>
              <a:ext cx="581757" cy="431865"/>
              <a:chOff x="2665602" y="4221088"/>
              <a:chExt cx="581757" cy="431865"/>
            </a:xfrm>
          </p:grpSpPr>
          <p:sp>
            <p:nvSpPr>
              <p:cNvPr id="63" name="Rectangle 8"/>
              <p:cNvSpPr/>
              <p:nvPr/>
            </p:nvSpPr>
            <p:spPr>
              <a:xfrm>
                <a:off x="2665602" y="4221088"/>
                <a:ext cx="581757" cy="30782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is-IS" sz="1400" dirty="0">
                    <a:solidFill>
                      <a:schemeClr val="bg1">
                        <a:lumMod val="95000"/>
                      </a:schemeClr>
                    </a:solidFill>
                    <a:latin typeface="+mj-lt"/>
                  </a:rPr>
                  <a:t>1930</a:t>
                </a:r>
              </a:p>
            </p:txBody>
          </p:sp>
          <p:sp>
            <p:nvSpPr>
              <p:cNvPr id="64" name="Isosceles Triangle 63"/>
              <p:cNvSpPr/>
              <p:nvPr/>
            </p:nvSpPr>
            <p:spPr>
              <a:xfrm rot="10800000">
                <a:off x="2871816" y="4508468"/>
                <a:ext cx="144350" cy="144485"/>
              </a:xfrm>
              <a:prstGeom prst="triangl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s-IS">
                  <a:latin typeface="+mj-lt"/>
                </a:endParaRPr>
              </a:p>
            </p:txBody>
          </p:sp>
        </p:grpSp>
        <p:sp>
          <p:nvSpPr>
            <p:cNvPr id="61" name="Rectangle 51"/>
            <p:cNvSpPr>
              <a:spLocks noChangeArrowheads="1"/>
            </p:cNvSpPr>
            <p:nvPr/>
          </p:nvSpPr>
          <p:spPr bwMode="auto">
            <a:xfrm>
              <a:off x="2051720" y="5085184"/>
              <a:ext cx="1152127" cy="6464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is-IS" sz="1200" dirty="0">
                  <a:latin typeface="+mj-lt"/>
                </a:rPr>
                <a:t>Landspítali tekinn í notkun</a:t>
              </a:r>
            </a:p>
          </p:txBody>
        </p:sp>
        <p:cxnSp>
          <p:nvCxnSpPr>
            <p:cNvPr id="62" name="Straight Connector 61"/>
            <p:cNvCxnSpPr>
              <a:stCxn id="64" idx="0"/>
              <a:endCxn id="61" idx="0"/>
            </p:cNvCxnSpPr>
            <p:nvPr/>
          </p:nvCxnSpPr>
          <p:spPr>
            <a:xfrm flipH="1">
              <a:off x="2627784" y="4652953"/>
              <a:ext cx="316207" cy="432231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65" name="Group 77"/>
          <p:cNvGrpSpPr>
            <a:grpSpLocks/>
          </p:cNvGrpSpPr>
          <p:nvPr/>
        </p:nvGrpSpPr>
        <p:grpSpPr bwMode="auto">
          <a:xfrm>
            <a:off x="3711121" y="3155724"/>
            <a:ext cx="1582738" cy="1460302"/>
            <a:chOff x="2699791" y="3068960"/>
            <a:chExt cx="1584175" cy="1459707"/>
          </a:xfrm>
        </p:grpSpPr>
        <p:grpSp>
          <p:nvGrpSpPr>
            <p:cNvPr id="66" name="Group 66"/>
            <p:cNvGrpSpPr>
              <a:grpSpLocks/>
            </p:cNvGrpSpPr>
            <p:nvPr/>
          </p:nvGrpSpPr>
          <p:grpSpPr bwMode="auto">
            <a:xfrm>
              <a:off x="3455383" y="4076611"/>
              <a:ext cx="582739" cy="452056"/>
              <a:chOff x="3455383" y="4076611"/>
              <a:chExt cx="582739" cy="452056"/>
            </a:xfrm>
          </p:grpSpPr>
          <p:sp>
            <p:nvSpPr>
              <p:cNvPr id="69" name="Rectangle 9"/>
              <p:cNvSpPr/>
              <p:nvPr/>
            </p:nvSpPr>
            <p:spPr>
              <a:xfrm>
                <a:off x="3455383" y="4221015"/>
                <a:ext cx="582739" cy="3076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is-IS" sz="1400" dirty="0">
                    <a:solidFill>
                      <a:schemeClr val="bg1">
                        <a:lumMod val="95000"/>
                      </a:schemeClr>
                    </a:solidFill>
                    <a:latin typeface="+mj-lt"/>
                  </a:rPr>
                  <a:t>1946</a:t>
                </a:r>
              </a:p>
            </p:txBody>
          </p:sp>
          <p:sp>
            <p:nvSpPr>
              <p:cNvPr id="70" name="Isosceles Triangle 69"/>
              <p:cNvSpPr/>
              <p:nvPr/>
            </p:nvSpPr>
            <p:spPr>
              <a:xfrm>
                <a:off x="3662689" y="4076611"/>
                <a:ext cx="143005" cy="144404"/>
              </a:xfrm>
              <a:prstGeom prst="triangl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s-IS">
                  <a:latin typeface="+mj-lt"/>
                </a:endParaRPr>
              </a:p>
            </p:txBody>
          </p:sp>
        </p:grpSp>
        <p:sp>
          <p:nvSpPr>
            <p:cNvPr id="67" name="Rectangle 57"/>
            <p:cNvSpPr>
              <a:spLocks noChangeArrowheads="1"/>
            </p:cNvSpPr>
            <p:nvPr/>
          </p:nvSpPr>
          <p:spPr bwMode="auto">
            <a:xfrm>
              <a:off x="2699791" y="3068960"/>
              <a:ext cx="1584175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is-IS" sz="1200">
                  <a:latin typeface="+mj-lt"/>
                </a:rPr>
                <a:t>Arnarholt opnað</a:t>
              </a:r>
            </a:p>
            <a:p>
              <a:pPr algn="ctr"/>
              <a:r>
                <a:rPr lang="is-IS" sz="1000">
                  <a:latin typeface="+mj-lt"/>
                </a:rPr>
                <a:t>(Starfsemi hætt 2005)</a:t>
              </a:r>
              <a:endParaRPr lang="is-IS" sz="1000">
                <a:solidFill>
                  <a:srgbClr val="FF0000"/>
                </a:solidFill>
                <a:latin typeface="+mj-lt"/>
              </a:endParaRPr>
            </a:p>
          </p:txBody>
        </p:sp>
        <p:cxnSp>
          <p:nvCxnSpPr>
            <p:cNvPr id="68" name="Straight Connector 67"/>
            <p:cNvCxnSpPr>
              <a:stCxn id="70" idx="0"/>
              <a:endCxn id="67" idx="2"/>
            </p:cNvCxnSpPr>
            <p:nvPr/>
          </p:nvCxnSpPr>
          <p:spPr>
            <a:xfrm rot="16200000" flipV="1">
              <a:off x="3325419" y="3667838"/>
              <a:ext cx="576027" cy="241519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71" name="Group 84"/>
          <p:cNvGrpSpPr>
            <a:grpSpLocks/>
          </p:cNvGrpSpPr>
          <p:nvPr/>
        </p:nvGrpSpPr>
        <p:grpSpPr bwMode="auto">
          <a:xfrm>
            <a:off x="4826935" y="4308255"/>
            <a:ext cx="1511300" cy="1817687"/>
            <a:chOff x="3816246" y="4221088"/>
            <a:chExt cx="1512168" cy="1818203"/>
          </a:xfrm>
        </p:grpSpPr>
        <p:grpSp>
          <p:nvGrpSpPr>
            <p:cNvPr id="72" name="Group 67"/>
            <p:cNvGrpSpPr>
              <a:grpSpLocks/>
            </p:cNvGrpSpPr>
            <p:nvPr/>
          </p:nvGrpSpPr>
          <p:grpSpPr bwMode="auto">
            <a:xfrm>
              <a:off x="4500033" y="4221088"/>
              <a:ext cx="582545" cy="431923"/>
              <a:chOff x="4500033" y="4221088"/>
              <a:chExt cx="582545" cy="431923"/>
            </a:xfrm>
          </p:grpSpPr>
          <p:sp>
            <p:nvSpPr>
              <p:cNvPr id="75" name="Rectangle 10"/>
              <p:cNvSpPr/>
              <p:nvPr/>
            </p:nvSpPr>
            <p:spPr>
              <a:xfrm>
                <a:off x="4500033" y="4221088"/>
                <a:ext cx="582545" cy="3078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is-IS" sz="1400" dirty="0">
                    <a:solidFill>
                      <a:schemeClr val="bg1">
                        <a:lumMod val="95000"/>
                      </a:schemeClr>
                    </a:solidFill>
                    <a:latin typeface="+mj-lt"/>
                  </a:rPr>
                  <a:t>1960</a:t>
                </a:r>
              </a:p>
            </p:txBody>
          </p:sp>
          <p:sp>
            <p:nvSpPr>
              <p:cNvPr id="76" name="Isosceles Triangle 16"/>
              <p:cNvSpPr/>
              <p:nvPr/>
            </p:nvSpPr>
            <p:spPr>
              <a:xfrm rot="10800000">
                <a:off x="4706989" y="4508507"/>
                <a:ext cx="144545" cy="144504"/>
              </a:xfrm>
              <a:prstGeom prst="triangl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s-IS">
                  <a:latin typeface="+mj-lt"/>
                </a:endParaRPr>
              </a:p>
            </p:txBody>
          </p:sp>
        </p:grpSp>
        <p:sp>
          <p:nvSpPr>
            <p:cNvPr id="73" name="Rectangle 60"/>
            <p:cNvSpPr>
              <a:spLocks noChangeArrowheads="1"/>
            </p:cNvSpPr>
            <p:nvPr/>
          </p:nvSpPr>
          <p:spPr bwMode="auto">
            <a:xfrm>
              <a:off x="3816246" y="5085184"/>
              <a:ext cx="1512168" cy="954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is-IS" sz="1200">
                  <a:latin typeface="+mj-lt"/>
                </a:rPr>
                <a:t>Fæðingarheimili Reykjavíkur tekið í notkun</a:t>
              </a:r>
              <a:br>
                <a:rPr lang="is-IS" sz="1200">
                  <a:latin typeface="+mj-lt"/>
                </a:rPr>
              </a:br>
              <a:r>
                <a:rPr lang="is-IS" sz="1000">
                  <a:latin typeface="+mj-lt"/>
                </a:rPr>
                <a:t>(Starfsemi endanlega hætt 1995)</a:t>
              </a:r>
              <a:endParaRPr lang="is-IS" sz="1000">
                <a:solidFill>
                  <a:srgbClr val="FF0000"/>
                </a:solidFill>
                <a:latin typeface="+mj-lt"/>
              </a:endParaRPr>
            </a:p>
          </p:txBody>
        </p:sp>
        <p:cxnSp>
          <p:nvCxnSpPr>
            <p:cNvPr id="74" name="Straight Connector 73"/>
            <p:cNvCxnSpPr>
              <a:endCxn id="73" idx="0"/>
            </p:cNvCxnSpPr>
            <p:nvPr/>
          </p:nvCxnSpPr>
          <p:spPr>
            <a:xfrm rot="5400000">
              <a:off x="4458822" y="4766519"/>
              <a:ext cx="431923" cy="204906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77" name="Group 79"/>
          <p:cNvGrpSpPr>
            <a:grpSpLocks/>
          </p:cNvGrpSpPr>
          <p:nvPr/>
        </p:nvGrpSpPr>
        <p:grpSpPr bwMode="auto">
          <a:xfrm>
            <a:off x="5618155" y="2723998"/>
            <a:ext cx="1655762" cy="1892031"/>
            <a:chOff x="4679180" y="2636984"/>
            <a:chExt cx="1656183" cy="1891684"/>
          </a:xfrm>
        </p:grpSpPr>
        <p:grpSp>
          <p:nvGrpSpPr>
            <p:cNvPr id="78" name="Group 70"/>
            <p:cNvGrpSpPr>
              <a:grpSpLocks/>
            </p:cNvGrpSpPr>
            <p:nvPr/>
          </p:nvGrpSpPr>
          <p:grpSpPr bwMode="auto">
            <a:xfrm>
              <a:off x="5137258" y="4076510"/>
              <a:ext cx="582359" cy="452158"/>
              <a:chOff x="5137258" y="4076510"/>
              <a:chExt cx="582359" cy="452158"/>
            </a:xfrm>
          </p:grpSpPr>
          <p:sp>
            <p:nvSpPr>
              <p:cNvPr id="81" name="Rectangle 32"/>
              <p:cNvSpPr/>
              <p:nvPr/>
            </p:nvSpPr>
            <p:spPr>
              <a:xfrm>
                <a:off x="5137258" y="4220947"/>
                <a:ext cx="582359" cy="3077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is-IS" sz="1400" dirty="0">
                    <a:solidFill>
                      <a:schemeClr val="bg1">
                        <a:lumMod val="95000"/>
                      </a:schemeClr>
                    </a:solidFill>
                    <a:latin typeface="+mj-lt"/>
                  </a:rPr>
                  <a:t>1967</a:t>
                </a:r>
              </a:p>
            </p:txBody>
          </p:sp>
          <p:sp>
            <p:nvSpPr>
              <p:cNvPr id="82" name="Isosceles Triangle 81"/>
              <p:cNvSpPr/>
              <p:nvPr/>
            </p:nvSpPr>
            <p:spPr>
              <a:xfrm>
                <a:off x="5375444" y="4076510"/>
                <a:ext cx="144500" cy="144436"/>
              </a:xfrm>
              <a:prstGeom prst="triangl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s-IS">
                  <a:latin typeface="+mj-lt"/>
                </a:endParaRPr>
              </a:p>
            </p:txBody>
          </p:sp>
        </p:grpSp>
        <p:sp>
          <p:nvSpPr>
            <p:cNvPr id="79" name="Rectangle 64"/>
            <p:cNvSpPr>
              <a:spLocks noChangeArrowheads="1"/>
            </p:cNvSpPr>
            <p:nvPr/>
          </p:nvSpPr>
          <p:spPr bwMode="auto">
            <a:xfrm>
              <a:off x="4679180" y="2636984"/>
              <a:ext cx="1656183" cy="4615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is-IS" sz="1200" dirty="0">
                  <a:latin typeface="+mj-lt"/>
                </a:rPr>
                <a:t>Borgarspítalinn opnaður</a:t>
              </a:r>
            </a:p>
          </p:txBody>
        </p:sp>
        <p:cxnSp>
          <p:nvCxnSpPr>
            <p:cNvPr id="80" name="Straight Connector 79"/>
            <p:cNvCxnSpPr>
              <a:stCxn id="82" idx="0"/>
            </p:cNvCxnSpPr>
            <p:nvPr/>
          </p:nvCxnSpPr>
          <p:spPr>
            <a:xfrm flipV="1">
              <a:off x="5447694" y="3098564"/>
              <a:ext cx="48529" cy="977946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83" name="Group 81"/>
          <p:cNvGrpSpPr>
            <a:grpSpLocks/>
          </p:cNvGrpSpPr>
          <p:nvPr/>
        </p:nvGrpSpPr>
        <p:grpSpPr bwMode="auto">
          <a:xfrm>
            <a:off x="8678412" y="1787301"/>
            <a:ext cx="1620837" cy="2814956"/>
            <a:chOff x="7127776" y="1700808"/>
            <a:chExt cx="1619672" cy="2829550"/>
          </a:xfrm>
        </p:grpSpPr>
        <p:grpSp>
          <p:nvGrpSpPr>
            <p:cNvPr id="84" name="Group 74"/>
            <p:cNvGrpSpPr>
              <a:grpSpLocks/>
            </p:cNvGrpSpPr>
            <p:nvPr/>
          </p:nvGrpSpPr>
          <p:grpSpPr bwMode="auto">
            <a:xfrm>
              <a:off x="8173186" y="4095715"/>
              <a:ext cx="568466" cy="434643"/>
              <a:chOff x="8173186" y="4095715"/>
              <a:chExt cx="568466" cy="434643"/>
            </a:xfrm>
          </p:grpSpPr>
          <p:sp>
            <p:nvSpPr>
              <p:cNvPr id="87" name="Rectangle 36"/>
              <p:cNvSpPr/>
              <p:nvPr/>
            </p:nvSpPr>
            <p:spPr>
              <a:xfrm>
                <a:off x="8173186" y="4220985"/>
                <a:ext cx="568466" cy="30937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is-IS" sz="1400" dirty="0">
                    <a:solidFill>
                      <a:schemeClr val="bg1">
                        <a:lumMod val="95000"/>
                      </a:schemeClr>
                    </a:solidFill>
                    <a:latin typeface="+mj-lt"/>
                  </a:rPr>
                  <a:t>2011</a:t>
                </a:r>
              </a:p>
            </p:txBody>
          </p:sp>
          <p:sp>
            <p:nvSpPr>
              <p:cNvPr id="88" name="Isosceles Triangle 40"/>
              <p:cNvSpPr/>
              <p:nvPr/>
            </p:nvSpPr>
            <p:spPr>
              <a:xfrm>
                <a:off x="8403209" y="4095715"/>
                <a:ext cx="144358" cy="144419"/>
              </a:xfrm>
              <a:prstGeom prst="triangl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s-IS">
                  <a:latin typeface="+mj-lt"/>
                </a:endParaRPr>
              </a:p>
            </p:txBody>
          </p:sp>
        </p:grpSp>
        <p:sp>
          <p:nvSpPr>
            <p:cNvPr id="85" name="Rectangle 68"/>
            <p:cNvSpPr>
              <a:spLocks noChangeArrowheads="1"/>
            </p:cNvSpPr>
            <p:nvPr/>
          </p:nvSpPr>
          <p:spPr bwMode="auto">
            <a:xfrm>
              <a:off x="7127776" y="1700808"/>
              <a:ext cx="1619672" cy="8353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is-IS" sz="1200" dirty="0">
                  <a:latin typeface="+mj-lt"/>
                </a:rPr>
                <a:t>St. Jósefsspítali Hafnarfirði  sameinast Landspítala</a:t>
              </a:r>
            </a:p>
          </p:txBody>
        </p:sp>
        <p:cxnSp>
          <p:nvCxnSpPr>
            <p:cNvPr id="86" name="Straight Connector 85"/>
            <p:cNvCxnSpPr>
              <a:stCxn id="88" idx="0"/>
              <a:endCxn id="85" idx="2"/>
            </p:cNvCxnSpPr>
            <p:nvPr/>
          </p:nvCxnSpPr>
          <p:spPr>
            <a:xfrm flipH="1" flipV="1">
              <a:off x="7937612" y="2536113"/>
              <a:ext cx="537775" cy="1559602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90" name="TextBox 49"/>
          <p:cNvSpPr txBox="1">
            <a:spLocks noChangeArrowheads="1"/>
          </p:cNvSpPr>
          <p:nvPr/>
        </p:nvSpPr>
        <p:spPr bwMode="auto">
          <a:xfrm>
            <a:off x="2918962" y="2292130"/>
            <a:ext cx="18351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s-IS" sz="1200" dirty="0">
                <a:latin typeface="+mj-lt"/>
              </a:rPr>
              <a:t>St. Jósefsspítali Hafnarfirði opnaður 1926</a:t>
            </a:r>
          </a:p>
        </p:txBody>
      </p:sp>
      <p:grpSp>
        <p:nvGrpSpPr>
          <p:cNvPr id="91" name="Group 150"/>
          <p:cNvGrpSpPr>
            <a:grpSpLocks/>
          </p:cNvGrpSpPr>
          <p:nvPr/>
        </p:nvGrpSpPr>
        <p:grpSpPr bwMode="auto">
          <a:xfrm>
            <a:off x="6159049" y="1715864"/>
            <a:ext cx="2376488" cy="2900165"/>
            <a:chOff x="4139952" y="1628800"/>
            <a:chExt cx="2376264" cy="2899867"/>
          </a:xfrm>
        </p:grpSpPr>
        <p:sp>
          <p:nvSpPr>
            <p:cNvPr id="92" name="Rectangle 78"/>
            <p:cNvSpPr>
              <a:spLocks noChangeArrowheads="1"/>
            </p:cNvSpPr>
            <p:nvPr/>
          </p:nvSpPr>
          <p:spPr bwMode="auto">
            <a:xfrm>
              <a:off x="4139952" y="1628800"/>
              <a:ext cx="2376264" cy="10155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is-IS" sz="1200">
                  <a:latin typeface="+mj-lt"/>
                </a:rPr>
                <a:t>Sjúkrahús Reykjavíkur stofnað með sameiningu Borgarspítalans og </a:t>
              </a:r>
              <a:br>
                <a:rPr lang="is-IS" sz="1200">
                  <a:latin typeface="+mj-lt"/>
                </a:rPr>
              </a:br>
              <a:r>
                <a:rPr lang="is-IS" sz="1200">
                  <a:latin typeface="+mj-lt"/>
                </a:rPr>
                <a:t>St. Jósefsspítala Landakoti 1996</a:t>
              </a:r>
            </a:p>
          </p:txBody>
        </p:sp>
        <p:cxnSp>
          <p:nvCxnSpPr>
            <p:cNvPr id="93" name="Straight Connector 92"/>
            <p:cNvCxnSpPr>
              <a:stCxn id="96" idx="0"/>
              <a:endCxn id="92" idx="2"/>
            </p:cNvCxnSpPr>
            <p:nvPr/>
          </p:nvCxnSpPr>
          <p:spPr>
            <a:xfrm flipH="1" flipV="1">
              <a:off x="5328084" y="2644359"/>
              <a:ext cx="323819" cy="1432115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grpSp>
          <p:nvGrpSpPr>
            <p:cNvPr id="94" name="Group 94"/>
            <p:cNvGrpSpPr>
              <a:grpSpLocks/>
            </p:cNvGrpSpPr>
            <p:nvPr/>
          </p:nvGrpSpPr>
          <p:grpSpPr bwMode="auto">
            <a:xfrm>
              <a:off x="5363800" y="4076473"/>
              <a:ext cx="582156" cy="452194"/>
              <a:chOff x="6011872" y="4076473"/>
              <a:chExt cx="582156" cy="452194"/>
            </a:xfrm>
          </p:grpSpPr>
          <p:sp>
            <p:nvSpPr>
              <p:cNvPr id="95" name="Rectangle 94"/>
              <p:cNvSpPr/>
              <p:nvPr/>
            </p:nvSpPr>
            <p:spPr>
              <a:xfrm>
                <a:off x="6011872" y="4220921"/>
                <a:ext cx="582156" cy="30774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is-IS" sz="1400" dirty="0">
                    <a:solidFill>
                      <a:schemeClr val="bg1">
                        <a:lumMod val="95000"/>
                      </a:schemeClr>
                    </a:solidFill>
                    <a:latin typeface="+mj-lt"/>
                  </a:rPr>
                  <a:t>1996</a:t>
                </a:r>
              </a:p>
            </p:txBody>
          </p:sp>
          <p:sp>
            <p:nvSpPr>
              <p:cNvPr id="96" name="Isosceles Triangle 95"/>
              <p:cNvSpPr/>
              <p:nvPr/>
            </p:nvSpPr>
            <p:spPr>
              <a:xfrm>
                <a:off x="6227752" y="4076473"/>
                <a:ext cx="144448" cy="144448"/>
              </a:xfrm>
              <a:prstGeom prst="triangl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s-IS">
                  <a:latin typeface="+mj-lt"/>
                </a:endParaRPr>
              </a:p>
            </p:txBody>
          </p:sp>
        </p:grpSp>
      </p:grpSp>
      <p:grpSp>
        <p:nvGrpSpPr>
          <p:cNvPr id="97" name="Group 109"/>
          <p:cNvGrpSpPr>
            <a:grpSpLocks/>
          </p:cNvGrpSpPr>
          <p:nvPr/>
        </p:nvGrpSpPr>
        <p:grpSpPr bwMode="auto">
          <a:xfrm>
            <a:off x="3231701" y="2725947"/>
            <a:ext cx="582211" cy="1890081"/>
            <a:chOff x="1763688" y="2638386"/>
            <a:chExt cx="581544" cy="1890280"/>
          </a:xfrm>
        </p:grpSpPr>
        <p:sp>
          <p:nvSpPr>
            <p:cNvPr id="98" name="Rectangle 97"/>
            <p:cNvSpPr/>
            <p:nvPr/>
          </p:nvSpPr>
          <p:spPr>
            <a:xfrm>
              <a:off x="1763688" y="4220857"/>
              <a:ext cx="581544" cy="30780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s-IS" sz="1400" dirty="0">
                  <a:solidFill>
                    <a:schemeClr val="bg1">
                      <a:lumMod val="95000"/>
                    </a:schemeClr>
                  </a:solidFill>
                  <a:latin typeface="+mj-lt"/>
                </a:rPr>
                <a:t>1926</a:t>
              </a:r>
            </a:p>
          </p:txBody>
        </p:sp>
        <p:cxnSp>
          <p:nvCxnSpPr>
            <p:cNvPr id="99" name="Straight Connector 98"/>
            <p:cNvCxnSpPr>
              <a:stCxn id="100" idx="0"/>
            </p:cNvCxnSpPr>
            <p:nvPr/>
          </p:nvCxnSpPr>
          <p:spPr>
            <a:xfrm flipV="1">
              <a:off x="2051489" y="2638386"/>
              <a:ext cx="146228" cy="1453870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100" name="Isosceles Triangle 99"/>
            <p:cNvSpPr/>
            <p:nvPr/>
          </p:nvSpPr>
          <p:spPr>
            <a:xfrm>
              <a:off x="1979341" y="4092256"/>
              <a:ext cx="144298" cy="144478"/>
            </a:xfrm>
            <a:prstGeom prst="triangl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s-IS">
                <a:latin typeface="+mj-lt"/>
              </a:endParaRPr>
            </a:p>
          </p:txBody>
        </p:sp>
      </p:grpSp>
      <p:sp>
        <p:nvSpPr>
          <p:cNvPr id="101" name="Rectangle 90"/>
          <p:cNvSpPr>
            <a:spLocks noChangeArrowheads="1"/>
          </p:cNvSpPr>
          <p:nvPr/>
        </p:nvSpPr>
        <p:spPr bwMode="auto">
          <a:xfrm>
            <a:off x="8535534" y="3300191"/>
            <a:ext cx="1295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s-IS" sz="1200">
                <a:latin typeface="+mj-lt"/>
              </a:rPr>
              <a:t>Nýr  Barnaspítali Hringsins 2003</a:t>
            </a:r>
          </a:p>
        </p:txBody>
      </p:sp>
      <p:sp>
        <p:nvSpPr>
          <p:cNvPr id="102" name="Rectangle 101"/>
          <p:cNvSpPr/>
          <p:nvPr/>
        </p:nvSpPr>
        <p:spPr>
          <a:xfrm>
            <a:off x="9183237" y="4308255"/>
            <a:ext cx="5822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s-IS" sz="140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2003</a:t>
            </a:r>
          </a:p>
        </p:txBody>
      </p:sp>
      <p:sp>
        <p:nvSpPr>
          <p:cNvPr id="103" name="Isosceles Triangle 102"/>
          <p:cNvSpPr/>
          <p:nvPr/>
        </p:nvSpPr>
        <p:spPr>
          <a:xfrm>
            <a:off x="9399134" y="4163789"/>
            <a:ext cx="144462" cy="144463"/>
          </a:xfrm>
          <a:prstGeom prst="triangl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s-IS">
              <a:latin typeface="+mj-lt"/>
            </a:endParaRPr>
          </a:p>
        </p:txBody>
      </p:sp>
      <p:cxnSp>
        <p:nvCxnSpPr>
          <p:cNvPr id="104" name="Straight Connector 103"/>
          <p:cNvCxnSpPr>
            <a:stCxn id="103" idx="0"/>
            <a:endCxn id="101" idx="2"/>
          </p:cNvCxnSpPr>
          <p:nvPr/>
        </p:nvCxnSpPr>
        <p:spPr>
          <a:xfrm flipH="1" flipV="1">
            <a:off x="9183234" y="3946522"/>
            <a:ext cx="288131" cy="217267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05" name="Rectangle 104"/>
          <p:cNvSpPr/>
          <p:nvPr/>
        </p:nvSpPr>
        <p:spPr bwMode="auto">
          <a:xfrm>
            <a:off x="4995996" y="4308174"/>
            <a:ext cx="5822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s-IS" sz="140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1955</a:t>
            </a:r>
          </a:p>
        </p:txBody>
      </p:sp>
      <p:sp>
        <p:nvSpPr>
          <p:cNvPr id="106" name="Isosceles Triangle 105"/>
          <p:cNvSpPr/>
          <p:nvPr/>
        </p:nvSpPr>
        <p:spPr bwMode="auto">
          <a:xfrm>
            <a:off x="5186107" y="4164158"/>
            <a:ext cx="142875" cy="144463"/>
          </a:xfrm>
          <a:prstGeom prst="triangl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s-IS">
              <a:latin typeface="+mj-lt"/>
            </a:endParaRPr>
          </a:p>
        </p:txBody>
      </p:sp>
      <p:cxnSp>
        <p:nvCxnSpPr>
          <p:cNvPr id="107" name="Straight Connector 106"/>
          <p:cNvCxnSpPr>
            <a:stCxn id="106" idx="0"/>
            <a:endCxn id="34" idx="2"/>
          </p:cNvCxnSpPr>
          <p:nvPr/>
        </p:nvCxnSpPr>
        <p:spPr bwMode="auto">
          <a:xfrm flipV="1">
            <a:off x="5257545" y="2053279"/>
            <a:ext cx="570" cy="2110879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09" name="TextBox 108"/>
          <p:cNvSpPr txBox="1"/>
          <p:nvPr/>
        </p:nvSpPr>
        <p:spPr>
          <a:xfrm>
            <a:off x="9823650" y="3187098"/>
            <a:ext cx="147637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s-IS" sz="1200" dirty="0">
                <a:latin typeface="+mj-lt"/>
              </a:rPr>
              <a:t>Sjúkrahótel tekið í notkun</a:t>
            </a:r>
            <a:endParaRPr lang="en-US" sz="1200" dirty="0" err="1">
              <a:latin typeface="+mj-lt"/>
            </a:endParaRPr>
          </a:p>
        </p:txBody>
      </p:sp>
      <p:sp>
        <p:nvSpPr>
          <p:cNvPr id="110" name="Rectangle 36"/>
          <p:cNvSpPr/>
          <p:nvPr/>
        </p:nvSpPr>
        <p:spPr bwMode="auto">
          <a:xfrm>
            <a:off x="10677947" y="4296125"/>
            <a:ext cx="59563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s-IS" sz="140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2019</a:t>
            </a:r>
          </a:p>
        </p:txBody>
      </p:sp>
      <p:sp>
        <p:nvSpPr>
          <p:cNvPr id="112" name="Isosceles Triangle 40"/>
          <p:cNvSpPr/>
          <p:nvPr/>
        </p:nvSpPr>
        <p:spPr bwMode="auto">
          <a:xfrm>
            <a:off x="10787420" y="4173005"/>
            <a:ext cx="144462" cy="143674"/>
          </a:xfrm>
          <a:prstGeom prst="triangl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s-IS">
              <a:latin typeface="+mj-lt"/>
            </a:endParaRPr>
          </a:p>
        </p:txBody>
      </p:sp>
      <p:cxnSp>
        <p:nvCxnSpPr>
          <p:cNvPr id="114" name="Straight Connector 113"/>
          <p:cNvCxnSpPr>
            <a:cxnSpLocks/>
            <a:stCxn id="112" idx="0"/>
            <a:endCxn id="109" idx="2"/>
          </p:cNvCxnSpPr>
          <p:nvPr/>
        </p:nvCxnSpPr>
        <p:spPr bwMode="auto">
          <a:xfrm flipH="1" flipV="1">
            <a:off x="10561837" y="3648763"/>
            <a:ext cx="297814" cy="524242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11" name="Isosceles Triangle 110">
            <a:extLst>
              <a:ext uri="{FF2B5EF4-FFF2-40B4-BE49-F238E27FC236}">
                <a16:creationId xmlns:a16="http://schemas.microsoft.com/office/drawing/2014/main" id="{72FBF1D2-7FCA-44F6-A180-FD455FD7AD24}"/>
              </a:ext>
            </a:extLst>
          </p:cNvPr>
          <p:cNvSpPr/>
          <p:nvPr/>
        </p:nvSpPr>
        <p:spPr bwMode="auto">
          <a:xfrm rot="10800000">
            <a:off x="10444313" y="4589528"/>
            <a:ext cx="144462" cy="144463"/>
          </a:xfrm>
          <a:prstGeom prst="triangl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s-IS">
              <a:latin typeface="+mj-lt"/>
            </a:endParaRPr>
          </a:p>
        </p:txBody>
      </p:sp>
      <p:grpSp>
        <p:nvGrpSpPr>
          <p:cNvPr id="115" name="Group 85">
            <a:extLst>
              <a:ext uri="{FF2B5EF4-FFF2-40B4-BE49-F238E27FC236}">
                <a16:creationId xmlns:a16="http://schemas.microsoft.com/office/drawing/2014/main" id="{63D81F7C-605D-41A5-9877-19C2BC416342}"/>
              </a:ext>
            </a:extLst>
          </p:cNvPr>
          <p:cNvGrpSpPr>
            <a:grpSpLocks/>
          </p:cNvGrpSpPr>
          <p:nvPr/>
        </p:nvGrpSpPr>
        <p:grpSpPr bwMode="auto">
          <a:xfrm>
            <a:off x="9901164" y="4308174"/>
            <a:ext cx="1391563" cy="1766586"/>
            <a:chOff x="5508103" y="4221088"/>
            <a:chExt cx="1391761" cy="1767559"/>
          </a:xfrm>
        </p:grpSpPr>
        <p:sp>
          <p:nvSpPr>
            <p:cNvPr id="116" name="Rectangle 26">
              <a:extLst>
                <a:ext uri="{FF2B5EF4-FFF2-40B4-BE49-F238E27FC236}">
                  <a16:creationId xmlns:a16="http://schemas.microsoft.com/office/drawing/2014/main" id="{EFB46B00-D329-4AE6-B600-EF41DDC1D1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08103" y="5157192"/>
              <a:ext cx="1391761" cy="8314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is-IS" sz="1200" dirty="0">
                  <a:latin typeface="+mj-lt"/>
                  <a:cs typeface="Calibri" panose="020F0502020204030204" pitchFamily="34" charset="0"/>
                </a:rPr>
                <a:t>Tekin fyrsta skóflustunga nýs meðferðakjarna við Hringbraut</a:t>
              </a:r>
            </a:p>
          </p:txBody>
        </p: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81026AA4-D903-49FF-8E37-C24788233241}"/>
                </a:ext>
              </a:extLst>
            </p:cNvPr>
            <p:cNvCxnSpPr>
              <a:cxnSpLocks/>
              <a:endCxn id="116" idx="0"/>
            </p:cNvCxnSpPr>
            <p:nvPr/>
          </p:nvCxnSpPr>
          <p:spPr>
            <a:xfrm>
              <a:off x="6105089" y="4653126"/>
              <a:ext cx="98895" cy="504066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grpSp>
          <p:nvGrpSpPr>
            <p:cNvPr id="118" name="Group 71">
              <a:extLst>
                <a:ext uri="{FF2B5EF4-FFF2-40B4-BE49-F238E27FC236}">
                  <a16:creationId xmlns:a16="http://schemas.microsoft.com/office/drawing/2014/main" id="{24212FB5-17F9-4C6F-9112-B4AF5AD01FD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795482" y="4221088"/>
              <a:ext cx="580690" cy="432038"/>
              <a:chOff x="5795482" y="4221088"/>
              <a:chExt cx="580690" cy="432038"/>
            </a:xfrm>
          </p:grpSpPr>
          <p:sp>
            <p:nvSpPr>
              <p:cNvPr id="119" name="Isosceles Triangle 18">
                <a:extLst>
                  <a:ext uri="{FF2B5EF4-FFF2-40B4-BE49-F238E27FC236}">
                    <a16:creationId xmlns:a16="http://schemas.microsoft.com/office/drawing/2014/main" id="{149079C6-BCF3-4661-8187-3A81F4947603}"/>
                  </a:ext>
                </a:extLst>
              </p:cNvPr>
              <p:cNvSpPr/>
              <p:nvPr/>
            </p:nvSpPr>
            <p:spPr>
              <a:xfrm rot="10800000">
                <a:off x="6032053" y="4508583"/>
                <a:ext cx="144482" cy="144543"/>
              </a:xfrm>
              <a:prstGeom prst="triangl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s-IS">
                  <a:latin typeface="+mj-lt"/>
                </a:endParaRPr>
              </a:p>
            </p:txBody>
          </p:sp>
          <p:sp>
            <p:nvSpPr>
              <p:cNvPr id="120" name="Rectangle 119">
                <a:extLst>
                  <a:ext uri="{FF2B5EF4-FFF2-40B4-BE49-F238E27FC236}">
                    <a16:creationId xmlns:a16="http://schemas.microsoft.com/office/drawing/2014/main" id="{09D2375E-1155-49FF-8B9F-F224C125C7B3}"/>
                  </a:ext>
                </a:extLst>
              </p:cNvPr>
              <p:cNvSpPr/>
              <p:nvPr/>
            </p:nvSpPr>
            <p:spPr>
              <a:xfrm>
                <a:off x="5795482" y="4221088"/>
                <a:ext cx="580690" cy="30794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is-IS" sz="1400" dirty="0">
                    <a:solidFill>
                      <a:schemeClr val="bg1">
                        <a:lumMod val="95000"/>
                      </a:schemeClr>
                    </a:solidFill>
                    <a:latin typeface="+mj-lt"/>
                  </a:rPr>
                  <a:t>2018</a:t>
                </a:r>
              </a:p>
            </p:txBody>
          </p:sp>
        </p:grp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DFBB17E-40CB-491E-9C48-72758F68497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34800" y="6611937"/>
            <a:ext cx="457200" cy="246063"/>
          </a:xfrm>
        </p:spPr>
        <p:txBody>
          <a:bodyPr anchor="ctr"/>
          <a:lstStyle/>
          <a:p>
            <a:pPr algn="ctr"/>
            <a:fld id="{11E16674-77CE-4F8D-A577-F83E2D1FC7F4}" type="slidenum">
              <a:rPr lang="en-US" sz="1000" smtClean="0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54</a:t>
            </a:fld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3" name="Rectangle 36">
            <a:extLst>
              <a:ext uri="{FF2B5EF4-FFF2-40B4-BE49-F238E27FC236}">
                <a16:creationId xmlns:a16="http://schemas.microsoft.com/office/drawing/2014/main" id="{24192293-9641-4165-ABF9-E1EE83A6E54A}"/>
              </a:ext>
            </a:extLst>
          </p:cNvPr>
          <p:cNvSpPr/>
          <p:nvPr/>
        </p:nvSpPr>
        <p:spPr bwMode="auto">
          <a:xfrm>
            <a:off x="11175278" y="4279636"/>
            <a:ext cx="5956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s-IS" sz="140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20210</a:t>
            </a:r>
          </a:p>
        </p:txBody>
      </p:sp>
      <p:sp>
        <p:nvSpPr>
          <p:cNvPr id="121" name="TextBox 108">
            <a:extLst>
              <a:ext uri="{FF2B5EF4-FFF2-40B4-BE49-F238E27FC236}">
                <a16:creationId xmlns:a16="http://schemas.microsoft.com/office/drawing/2014/main" id="{1BDD313F-6CAD-43DC-BB20-BCE9C1EDE364}"/>
              </a:ext>
            </a:extLst>
          </p:cNvPr>
          <p:cNvSpPr txBox="1"/>
          <p:nvPr/>
        </p:nvSpPr>
        <p:spPr>
          <a:xfrm>
            <a:off x="10457298" y="2390419"/>
            <a:ext cx="163256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s-IS" sz="1200" dirty="0">
                <a:latin typeface="+mj-lt"/>
              </a:rPr>
              <a:t>Opnað göngudeildarhús </a:t>
            </a:r>
            <a:endParaRPr lang="en-US" sz="1200" dirty="0" err="1">
              <a:latin typeface="+mj-lt"/>
            </a:endParaRPr>
          </a:p>
        </p:txBody>
      </p:sp>
      <p:cxnSp>
        <p:nvCxnSpPr>
          <p:cNvPr id="122" name="Straight Connector 113">
            <a:extLst>
              <a:ext uri="{FF2B5EF4-FFF2-40B4-BE49-F238E27FC236}">
                <a16:creationId xmlns:a16="http://schemas.microsoft.com/office/drawing/2014/main" id="{6F193DE6-4D5F-4F1F-A305-E5FD4FE2F366}"/>
              </a:ext>
            </a:extLst>
          </p:cNvPr>
          <p:cNvCxnSpPr>
            <a:cxnSpLocks/>
            <a:stCxn id="113" idx="0"/>
          </p:cNvCxnSpPr>
          <p:nvPr/>
        </p:nvCxnSpPr>
        <p:spPr bwMode="auto">
          <a:xfrm flipH="1" flipV="1">
            <a:off x="11424770" y="2852084"/>
            <a:ext cx="48326" cy="1427552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23" name="Isosceles Triangle 40">
            <a:extLst>
              <a:ext uri="{FF2B5EF4-FFF2-40B4-BE49-F238E27FC236}">
                <a16:creationId xmlns:a16="http://schemas.microsoft.com/office/drawing/2014/main" id="{DD80EE70-FE3D-4358-AEB2-1ACB28757FE8}"/>
              </a:ext>
            </a:extLst>
          </p:cNvPr>
          <p:cNvSpPr/>
          <p:nvPr/>
        </p:nvSpPr>
        <p:spPr bwMode="auto">
          <a:xfrm>
            <a:off x="11400864" y="4157916"/>
            <a:ext cx="144462" cy="143674"/>
          </a:xfrm>
          <a:prstGeom prst="triangl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s-IS">
              <a:latin typeface="+mj-lt"/>
            </a:endParaRPr>
          </a:p>
        </p:txBody>
      </p:sp>
    </p:spTree>
  </p:cSld>
  <p:clrMapOvr>
    <a:masterClrMapping/>
  </p:clrMapOvr>
  <p:transition spd="med"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48"/>
          <p:cNvSpPr>
            <a:spLocks noGrp="1"/>
          </p:cNvSpPr>
          <p:nvPr>
            <p:ph type="title" idx="4294967295"/>
          </p:nvPr>
        </p:nvSpPr>
        <p:spPr>
          <a:xfrm>
            <a:off x="260696" y="415702"/>
            <a:ext cx="10116563" cy="1180993"/>
          </a:xfrm>
        </p:spPr>
        <p:txBody>
          <a:bodyPr/>
          <a:lstStyle/>
          <a:p>
            <a:r>
              <a:rPr lang="is-IS" sz="3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Mikilvægir klínískir áfangar </a:t>
            </a:r>
            <a:br>
              <a:rPr lang="is-IS" sz="3600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is-IS" sz="3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á Landspítala</a:t>
            </a:r>
            <a:br>
              <a:rPr lang="is-IS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is-IS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eftir 1960</a:t>
            </a:r>
            <a:endParaRPr lang="en-US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28652" y="4453050"/>
            <a:ext cx="11088418" cy="291281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s-IS" dirty="0">
              <a:latin typeface="+mj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73155" y="4452450"/>
            <a:ext cx="70564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s-IS" sz="140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1968 </a:t>
            </a:r>
          </a:p>
        </p:txBody>
      </p:sp>
      <p:sp>
        <p:nvSpPr>
          <p:cNvPr id="7" name="Rectangle 6"/>
          <p:cNvSpPr/>
          <p:nvPr/>
        </p:nvSpPr>
        <p:spPr>
          <a:xfrm>
            <a:off x="3489134" y="4438802"/>
            <a:ext cx="5822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s-IS" sz="140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1986</a:t>
            </a:r>
          </a:p>
        </p:txBody>
      </p:sp>
      <p:sp>
        <p:nvSpPr>
          <p:cNvPr id="8" name="Rectangle 7"/>
          <p:cNvSpPr/>
          <p:nvPr/>
        </p:nvSpPr>
        <p:spPr>
          <a:xfrm>
            <a:off x="5110318" y="4438802"/>
            <a:ext cx="5822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s-IS" sz="140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1992</a:t>
            </a:r>
          </a:p>
        </p:txBody>
      </p:sp>
      <p:sp>
        <p:nvSpPr>
          <p:cNvPr id="9" name="Rectangle 8"/>
          <p:cNvSpPr/>
          <p:nvPr/>
        </p:nvSpPr>
        <p:spPr>
          <a:xfrm>
            <a:off x="6827037" y="4452449"/>
            <a:ext cx="5822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s-IS" sz="140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2003</a:t>
            </a:r>
          </a:p>
        </p:txBody>
      </p:sp>
      <p:sp>
        <p:nvSpPr>
          <p:cNvPr id="10" name="Rectangle 9"/>
          <p:cNvSpPr/>
          <p:nvPr/>
        </p:nvSpPr>
        <p:spPr>
          <a:xfrm>
            <a:off x="7656823" y="4450590"/>
            <a:ext cx="5822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s-IS" sz="140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2007</a:t>
            </a:r>
          </a:p>
        </p:txBody>
      </p:sp>
      <p:cxnSp>
        <p:nvCxnSpPr>
          <p:cNvPr id="11" name="Straight Connector 10"/>
          <p:cNvCxnSpPr>
            <a:stCxn id="13" idx="0"/>
          </p:cNvCxnSpPr>
          <p:nvPr/>
        </p:nvCxnSpPr>
        <p:spPr>
          <a:xfrm flipV="1">
            <a:off x="1326087" y="3589073"/>
            <a:ext cx="206939" cy="706211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2" name="Rectangle 14"/>
          <p:cNvSpPr>
            <a:spLocks noChangeArrowheads="1"/>
          </p:cNvSpPr>
          <p:nvPr/>
        </p:nvSpPr>
        <p:spPr bwMode="auto">
          <a:xfrm>
            <a:off x="719581" y="2832001"/>
            <a:ext cx="125963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is-IS" sz="1200" dirty="0">
                <a:latin typeface="+mj-lt"/>
              </a:rPr>
              <a:t>Blóðskilun hófst (Kviðskilun 1985)</a:t>
            </a:r>
          </a:p>
        </p:txBody>
      </p:sp>
      <p:sp>
        <p:nvSpPr>
          <p:cNvPr id="13" name="Isosceles Triangle 12"/>
          <p:cNvSpPr/>
          <p:nvPr/>
        </p:nvSpPr>
        <p:spPr>
          <a:xfrm>
            <a:off x="1254649" y="4295284"/>
            <a:ext cx="142875" cy="144463"/>
          </a:xfrm>
          <a:prstGeom prst="triangl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s-IS">
              <a:latin typeface="+mj-lt"/>
            </a:endParaRPr>
          </a:p>
        </p:txBody>
      </p:sp>
      <p:sp>
        <p:nvSpPr>
          <p:cNvPr id="14" name="Isosceles Triangle 13"/>
          <p:cNvSpPr/>
          <p:nvPr/>
        </p:nvSpPr>
        <p:spPr>
          <a:xfrm>
            <a:off x="1969791" y="4308931"/>
            <a:ext cx="144462" cy="144463"/>
          </a:xfrm>
          <a:prstGeom prst="triangl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s-IS">
              <a:latin typeface="+mj-lt"/>
            </a:endParaRPr>
          </a:p>
        </p:txBody>
      </p:sp>
      <p:sp>
        <p:nvSpPr>
          <p:cNvPr id="15" name="Isosceles Triangle 14"/>
          <p:cNvSpPr/>
          <p:nvPr/>
        </p:nvSpPr>
        <p:spPr>
          <a:xfrm>
            <a:off x="3691874" y="4350243"/>
            <a:ext cx="144463" cy="144463"/>
          </a:xfrm>
          <a:prstGeom prst="triangl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s-IS">
              <a:latin typeface="+mj-lt"/>
            </a:endParaRPr>
          </a:p>
        </p:txBody>
      </p:sp>
      <p:sp>
        <p:nvSpPr>
          <p:cNvPr id="16" name="Isosceles Triangle 15"/>
          <p:cNvSpPr/>
          <p:nvPr/>
        </p:nvSpPr>
        <p:spPr>
          <a:xfrm>
            <a:off x="5332959" y="4309300"/>
            <a:ext cx="142875" cy="144463"/>
          </a:xfrm>
          <a:prstGeom prst="triangl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s-IS">
              <a:latin typeface="+mj-lt"/>
            </a:endParaRPr>
          </a:p>
        </p:txBody>
      </p:sp>
      <p:sp>
        <p:nvSpPr>
          <p:cNvPr id="17" name="Isosceles Triangle 16"/>
          <p:cNvSpPr/>
          <p:nvPr/>
        </p:nvSpPr>
        <p:spPr>
          <a:xfrm>
            <a:off x="7835097" y="4328602"/>
            <a:ext cx="144463" cy="144463"/>
          </a:xfrm>
          <a:prstGeom prst="triangl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s-IS">
              <a:latin typeface="+mj-lt"/>
            </a:endParaRPr>
          </a:p>
        </p:txBody>
      </p:sp>
      <p:sp>
        <p:nvSpPr>
          <p:cNvPr id="18" name="Isosceles Triangle 17"/>
          <p:cNvSpPr/>
          <p:nvPr/>
        </p:nvSpPr>
        <p:spPr>
          <a:xfrm>
            <a:off x="7001302" y="4285397"/>
            <a:ext cx="227673" cy="195215"/>
          </a:xfrm>
          <a:prstGeom prst="triangl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s-IS">
              <a:latin typeface="+mj-lt"/>
            </a:endParaRPr>
          </a:p>
        </p:txBody>
      </p:sp>
      <p:sp>
        <p:nvSpPr>
          <p:cNvPr id="19" name="Isosceles Triangle 18"/>
          <p:cNvSpPr/>
          <p:nvPr/>
        </p:nvSpPr>
        <p:spPr>
          <a:xfrm rot="10800000">
            <a:off x="6998185" y="4694829"/>
            <a:ext cx="244193" cy="218363"/>
          </a:xfrm>
          <a:prstGeom prst="triangl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s-IS">
              <a:latin typeface="+mj-lt"/>
            </a:endParaRPr>
          </a:p>
        </p:txBody>
      </p:sp>
      <p:cxnSp>
        <p:nvCxnSpPr>
          <p:cNvPr id="20" name="Straight Connector 19"/>
          <p:cNvCxnSpPr>
            <a:stCxn id="14" idx="0"/>
            <a:endCxn id="21" idx="2"/>
          </p:cNvCxnSpPr>
          <p:nvPr/>
        </p:nvCxnSpPr>
        <p:spPr>
          <a:xfrm flipV="1">
            <a:off x="2042022" y="2635681"/>
            <a:ext cx="343571" cy="167325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1" name="Rectangle 23"/>
          <p:cNvSpPr>
            <a:spLocks noChangeArrowheads="1"/>
          </p:cNvSpPr>
          <p:nvPr/>
        </p:nvSpPr>
        <p:spPr bwMode="auto">
          <a:xfrm>
            <a:off x="1629509" y="2174016"/>
            <a:ext cx="151216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is-IS" sz="1200" dirty="0">
                <a:latin typeface="+mj-lt"/>
              </a:rPr>
              <a:t>Gjörgæsludeild opnuð í Fossvogi</a:t>
            </a:r>
          </a:p>
        </p:txBody>
      </p:sp>
      <p:sp>
        <p:nvSpPr>
          <p:cNvPr id="22" name="Rectangle 25"/>
          <p:cNvSpPr>
            <a:spLocks noChangeArrowheads="1"/>
          </p:cNvSpPr>
          <p:nvPr/>
        </p:nvSpPr>
        <p:spPr bwMode="auto">
          <a:xfrm>
            <a:off x="3030154" y="2811690"/>
            <a:ext cx="172819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is-IS" sz="1200" dirty="0">
                <a:latin typeface="+mj-lt"/>
              </a:rPr>
              <a:t>Hjartaskurðlækningar hefjast</a:t>
            </a:r>
          </a:p>
        </p:txBody>
      </p:sp>
      <p:cxnSp>
        <p:nvCxnSpPr>
          <p:cNvPr id="23" name="Straight Connector 22"/>
          <p:cNvCxnSpPr>
            <a:stCxn id="15" idx="0"/>
            <a:endCxn id="22" idx="2"/>
          </p:cNvCxnSpPr>
          <p:nvPr/>
        </p:nvCxnSpPr>
        <p:spPr>
          <a:xfrm flipV="1">
            <a:off x="3764106" y="3273355"/>
            <a:ext cx="130144" cy="1076888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4" name="Rectangle 29"/>
          <p:cNvSpPr>
            <a:spLocks noChangeArrowheads="1"/>
          </p:cNvSpPr>
          <p:nvPr/>
        </p:nvSpPr>
        <p:spPr bwMode="auto">
          <a:xfrm>
            <a:off x="4588467" y="1792030"/>
            <a:ext cx="15843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s-IS" sz="1200" dirty="0">
                <a:latin typeface="+mj-lt"/>
              </a:rPr>
              <a:t> Segulómtæki tekið í notkun</a:t>
            </a:r>
          </a:p>
        </p:txBody>
      </p:sp>
      <p:cxnSp>
        <p:nvCxnSpPr>
          <p:cNvPr id="25" name="Straight Connector 24"/>
          <p:cNvCxnSpPr>
            <a:stCxn id="16" idx="0"/>
            <a:endCxn id="24" idx="2"/>
          </p:cNvCxnSpPr>
          <p:nvPr/>
        </p:nvCxnSpPr>
        <p:spPr>
          <a:xfrm flipH="1" flipV="1">
            <a:off x="5380630" y="2253695"/>
            <a:ext cx="23767" cy="2055605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6" name="Rectangle 33"/>
          <p:cNvSpPr>
            <a:spLocks noChangeArrowheads="1"/>
          </p:cNvSpPr>
          <p:nvPr/>
        </p:nvSpPr>
        <p:spPr bwMode="auto">
          <a:xfrm>
            <a:off x="6503070" y="3377877"/>
            <a:ext cx="122413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is-IS" sz="1200" dirty="0">
                <a:latin typeface="+mj-lt"/>
              </a:rPr>
              <a:t>Fyrsta nýraígræðslan</a:t>
            </a:r>
          </a:p>
        </p:txBody>
      </p:sp>
      <p:sp>
        <p:nvSpPr>
          <p:cNvPr id="27" name="Rectangle 34"/>
          <p:cNvSpPr>
            <a:spLocks noChangeArrowheads="1"/>
          </p:cNvSpPr>
          <p:nvPr/>
        </p:nvSpPr>
        <p:spPr bwMode="auto">
          <a:xfrm>
            <a:off x="5895915" y="5562161"/>
            <a:ext cx="165680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is-IS" sz="1200" dirty="0">
                <a:latin typeface="+mj-lt"/>
              </a:rPr>
              <a:t>Stofnfrumuígræðsla með blóðmyndandi stofnfrumum hefst</a:t>
            </a:r>
          </a:p>
        </p:txBody>
      </p:sp>
      <p:sp>
        <p:nvSpPr>
          <p:cNvPr id="28" name="Rectangle 35"/>
          <p:cNvSpPr>
            <a:spLocks noChangeArrowheads="1"/>
          </p:cNvSpPr>
          <p:nvPr/>
        </p:nvSpPr>
        <p:spPr bwMode="auto">
          <a:xfrm>
            <a:off x="7451332" y="2115404"/>
            <a:ext cx="136827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is-IS" sz="1200" dirty="0">
                <a:latin typeface="+mj-lt"/>
              </a:rPr>
              <a:t>Ígræðsla þindarraförva vegna mænuskaða hefst</a:t>
            </a:r>
          </a:p>
        </p:txBody>
      </p:sp>
      <p:cxnSp>
        <p:nvCxnSpPr>
          <p:cNvPr id="29" name="Straight Connector 28"/>
          <p:cNvCxnSpPr>
            <a:stCxn id="27" idx="0"/>
            <a:endCxn id="19" idx="0"/>
          </p:cNvCxnSpPr>
          <p:nvPr/>
        </p:nvCxnSpPr>
        <p:spPr>
          <a:xfrm flipV="1">
            <a:off x="6724317" y="4913192"/>
            <a:ext cx="395964" cy="648969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cxnSpLocks/>
            <a:stCxn id="18" idx="0"/>
            <a:endCxn id="26" idx="2"/>
          </p:cNvCxnSpPr>
          <p:nvPr/>
        </p:nvCxnSpPr>
        <p:spPr>
          <a:xfrm flipH="1" flipV="1">
            <a:off x="7115138" y="3839542"/>
            <a:ext cx="1" cy="445855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cxnSpLocks noChangeShapeType="1"/>
            <a:stCxn id="17" idx="0"/>
          </p:cNvCxnSpPr>
          <p:nvPr/>
        </p:nvCxnSpPr>
        <p:spPr bwMode="auto">
          <a:xfrm flipH="1" flipV="1">
            <a:off x="7900607" y="2963906"/>
            <a:ext cx="6722" cy="1364696"/>
          </a:xfrm>
          <a:prstGeom prst="line">
            <a:avLst/>
          </a:prstGeom>
          <a:noFill/>
          <a:ln w="9525" algn="ctr">
            <a:solidFill>
              <a:srgbClr val="7030A0"/>
            </a:solidFill>
            <a:round/>
            <a:headEnd/>
            <a:tailEnd/>
          </a:ln>
        </p:spPr>
      </p:cxnSp>
      <p:sp>
        <p:nvSpPr>
          <p:cNvPr id="32" name="Rectangle 31"/>
          <p:cNvSpPr/>
          <p:nvPr/>
        </p:nvSpPr>
        <p:spPr>
          <a:xfrm>
            <a:off x="4430070" y="4438802"/>
            <a:ext cx="65531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s-IS" sz="140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1991</a:t>
            </a:r>
          </a:p>
        </p:txBody>
      </p:sp>
      <p:sp>
        <p:nvSpPr>
          <p:cNvPr id="33" name="Rectangle 32"/>
          <p:cNvSpPr/>
          <p:nvPr/>
        </p:nvSpPr>
        <p:spPr>
          <a:xfrm>
            <a:off x="5928424" y="4452450"/>
            <a:ext cx="66523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s-IS" sz="140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2000</a:t>
            </a:r>
          </a:p>
        </p:txBody>
      </p:sp>
      <p:sp>
        <p:nvSpPr>
          <p:cNvPr id="34" name="Rectangle 33"/>
          <p:cNvSpPr/>
          <p:nvPr/>
        </p:nvSpPr>
        <p:spPr>
          <a:xfrm>
            <a:off x="8395476" y="4442849"/>
            <a:ext cx="57606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s-IS" sz="140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2011</a:t>
            </a:r>
          </a:p>
        </p:txBody>
      </p:sp>
      <p:sp>
        <p:nvSpPr>
          <p:cNvPr id="35" name="Rectangle 34"/>
          <p:cNvSpPr/>
          <p:nvPr/>
        </p:nvSpPr>
        <p:spPr>
          <a:xfrm>
            <a:off x="2590521" y="4411507"/>
            <a:ext cx="72469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s-IS" sz="140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1976</a:t>
            </a:r>
          </a:p>
        </p:txBody>
      </p:sp>
      <p:sp>
        <p:nvSpPr>
          <p:cNvPr id="36" name="Rectangle 35"/>
          <p:cNvSpPr/>
          <p:nvPr/>
        </p:nvSpPr>
        <p:spPr>
          <a:xfrm>
            <a:off x="1814742" y="4438802"/>
            <a:ext cx="69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s-IS" sz="140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1970</a:t>
            </a:r>
          </a:p>
        </p:txBody>
      </p:sp>
      <p:sp>
        <p:nvSpPr>
          <p:cNvPr id="37" name="Rectangle 35"/>
          <p:cNvSpPr>
            <a:spLocks noChangeArrowheads="1"/>
          </p:cNvSpPr>
          <p:nvPr/>
        </p:nvSpPr>
        <p:spPr bwMode="auto">
          <a:xfrm>
            <a:off x="5549030" y="2529172"/>
            <a:ext cx="1440160" cy="828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is-IS" sz="1200" dirty="0">
                <a:latin typeface="+mj-lt"/>
              </a:rPr>
              <a:t>Offituaðgerðir með kviðsjárholstækni hefjast </a:t>
            </a:r>
          </a:p>
        </p:txBody>
      </p:sp>
      <p:sp>
        <p:nvSpPr>
          <p:cNvPr id="38" name="Isosceles Triangle 37"/>
          <p:cNvSpPr/>
          <p:nvPr/>
        </p:nvSpPr>
        <p:spPr>
          <a:xfrm>
            <a:off x="6137806" y="4308343"/>
            <a:ext cx="144463" cy="144463"/>
          </a:xfrm>
          <a:prstGeom prst="triangl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s-IS">
              <a:latin typeface="+mj-lt"/>
            </a:endParaRPr>
          </a:p>
        </p:txBody>
      </p:sp>
      <p:cxnSp>
        <p:nvCxnSpPr>
          <p:cNvPr id="39" name="Straight Connector 38"/>
          <p:cNvCxnSpPr>
            <a:stCxn id="38" idx="0"/>
            <a:endCxn id="37" idx="2"/>
          </p:cNvCxnSpPr>
          <p:nvPr/>
        </p:nvCxnSpPr>
        <p:spPr>
          <a:xfrm flipV="1">
            <a:off x="6210038" y="3357349"/>
            <a:ext cx="59072" cy="950994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41" name="Rectangle 25"/>
          <p:cNvSpPr>
            <a:spLocks noChangeArrowheads="1"/>
          </p:cNvSpPr>
          <p:nvPr/>
        </p:nvSpPr>
        <p:spPr bwMode="auto">
          <a:xfrm>
            <a:off x="2054536" y="5497048"/>
            <a:ext cx="115212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is-IS" sz="1200" dirty="0">
                <a:latin typeface="+mj-lt"/>
              </a:rPr>
              <a:t>Vökudeild tekur til starfa </a:t>
            </a:r>
          </a:p>
        </p:txBody>
      </p:sp>
      <p:cxnSp>
        <p:nvCxnSpPr>
          <p:cNvPr id="42" name="Straight Connector 41"/>
          <p:cNvCxnSpPr>
            <a:stCxn id="60" idx="0"/>
            <a:endCxn id="41" idx="0"/>
          </p:cNvCxnSpPr>
          <p:nvPr/>
        </p:nvCxnSpPr>
        <p:spPr>
          <a:xfrm flipH="1">
            <a:off x="2630600" y="4873824"/>
            <a:ext cx="243164" cy="623224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43" name="Rectangle 35"/>
          <p:cNvSpPr>
            <a:spLocks noChangeArrowheads="1"/>
          </p:cNvSpPr>
          <p:nvPr/>
        </p:nvSpPr>
        <p:spPr bwMode="auto">
          <a:xfrm>
            <a:off x="3911386" y="5399010"/>
            <a:ext cx="136827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is-IS" sz="1200" dirty="0">
                <a:latin typeface="+mj-lt"/>
              </a:rPr>
              <a:t>Glasafrjóvgun hefst </a:t>
            </a:r>
          </a:p>
        </p:txBody>
      </p:sp>
      <p:cxnSp>
        <p:nvCxnSpPr>
          <p:cNvPr id="45" name="Straight Connector 44"/>
          <p:cNvCxnSpPr>
            <a:stCxn id="100" idx="0"/>
            <a:endCxn id="43" idx="0"/>
          </p:cNvCxnSpPr>
          <p:nvPr/>
        </p:nvCxnSpPr>
        <p:spPr>
          <a:xfrm flipH="1">
            <a:off x="4595524" y="4916507"/>
            <a:ext cx="91544" cy="482503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46" name="Isosceles Triangle 45"/>
          <p:cNvSpPr/>
          <p:nvPr/>
        </p:nvSpPr>
        <p:spPr>
          <a:xfrm rot="10800000">
            <a:off x="8513101" y="4692474"/>
            <a:ext cx="198293" cy="178461"/>
          </a:xfrm>
          <a:prstGeom prst="triangl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s-IS">
              <a:latin typeface="+mj-lt"/>
            </a:endParaRPr>
          </a:p>
        </p:txBody>
      </p:sp>
      <p:sp>
        <p:nvSpPr>
          <p:cNvPr id="47" name="Rectangle 34"/>
          <p:cNvSpPr>
            <a:spLocks noChangeArrowheads="1"/>
          </p:cNvSpPr>
          <p:nvPr/>
        </p:nvSpPr>
        <p:spPr bwMode="auto">
          <a:xfrm>
            <a:off x="7628875" y="5401230"/>
            <a:ext cx="165680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is-IS" sz="1200" dirty="0">
                <a:latin typeface="+mj-lt"/>
              </a:rPr>
              <a:t>Rafskaut grætt í heila </a:t>
            </a:r>
          </a:p>
        </p:txBody>
      </p:sp>
      <p:cxnSp>
        <p:nvCxnSpPr>
          <p:cNvPr id="48" name="Straight Connector 47"/>
          <p:cNvCxnSpPr>
            <a:cxnSpLocks/>
            <a:endCxn id="46" idx="0"/>
          </p:cNvCxnSpPr>
          <p:nvPr/>
        </p:nvCxnSpPr>
        <p:spPr>
          <a:xfrm flipV="1">
            <a:off x="8612247" y="4870935"/>
            <a:ext cx="0" cy="539222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8151643" y="3308595"/>
            <a:ext cx="1981201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s-IS" sz="1200" dirty="0">
                <a:latin typeface="+mj-lt"/>
              </a:rPr>
              <a:t>Skurðaðgerðarþjarki tekinn í notkun</a:t>
            </a:r>
            <a:endParaRPr lang="en-US" sz="1200" dirty="0" err="1">
              <a:latin typeface="+mj-lt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9053503" y="4457231"/>
            <a:ext cx="6104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s-IS" sz="140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2014</a:t>
            </a:r>
          </a:p>
        </p:txBody>
      </p:sp>
      <p:sp>
        <p:nvSpPr>
          <p:cNvPr id="53" name="Isosceles Triangle 52"/>
          <p:cNvSpPr/>
          <p:nvPr/>
        </p:nvSpPr>
        <p:spPr>
          <a:xfrm>
            <a:off x="9208800" y="4308931"/>
            <a:ext cx="168685" cy="157640"/>
          </a:xfrm>
          <a:prstGeom prst="triangl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s-IS">
              <a:latin typeface="+mj-lt"/>
            </a:endParaRPr>
          </a:p>
        </p:txBody>
      </p:sp>
      <p:cxnSp>
        <p:nvCxnSpPr>
          <p:cNvPr id="54" name="Straight Connector 53"/>
          <p:cNvCxnSpPr>
            <a:cxnSpLocks/>
            <a:stCxn id="53" idx="0"/>
          </p:cNvCxnSpPr>
          <p:nvPr/>
        </p:nvCxnSpPr>
        <p:spPr>
          <a:xfrm flipV="1">
            <a:off x="9293143" y="3795287"/>
            <a:ext cx="0" cy="513644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60" name="Isosceles Triangle 59"/>
          <p:cNvSpPr/>
          <p:nvPr/>
        </p:nvSpPr>
        <p:spPr>
          <a:xfrm rot="10800000">
            <a:off x="2801533" y="4729361"/>
            <a:ext cx="144463" cy="144463"/>
          </a:xfrm>
          <a:prstGeom prst="triangl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s-IS">
              <a:latin typeface="+mj-lt"/>
            </a:endParaRPr>
          </a:p>
        </p:txBody>
      </p:sp>
      <p:sp>
        <p:nvSpPr>
          <p:cNvPr id="91" name="Isosceles Triangle 90"/>
          <p:cNvSpPr/>
          <p:nvPr/>
        </p:nvSpPr>
        <p:spPr>
          <a:xfrm rot="10800000">
            <a:off x="10385066" y="4723425"/>
            <a:ext cx="144463" cy="144463"/>
          </a:xfrm>
          <a:prstGeom prst="triangl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s-IS">
              <a:latin typeface="+mj-lt"/>
            </a:endParaRPr>
          </a:p>
        </p:txBody>
      </p:sp>
      <p:sp>
        <p:nvSpPr>
          <p:cNvPr id="92" name="Rectangle 91"/>
          <p:cNvSpPr/>
          <p:nvPr/>
        </p:nvSpPr>
        <p:spPr>
          <a:xfrm>
            <a:off x="9668051" y="4442849"/>
            <a:ext cx="64635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s-IS" sz="140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2018</a:t>
            </a:r>
          </a:p>
        </p:txBody>
      </p:sp>
      <p:sp>
        <p:nvSpPr>
          <p:cNvPr id="93" name="Isosceles Triangle 92"/>
          <p:cNvSpPr/>
          <p:nvPr/>
        </p:nvSpPr>
        <p:spPr>
          <a:xfrm>
            <a:off x="9909607" y="4328421"/>
            <a:ext cx="168685" cy="157640"/>
          </a:xfrm>
          <a:prstGeom prst="triangl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s-IS">
              <a:latin typeface="+mj-lt"/>
            </a:endParaRPr>
          </a:p>
        </p:txBody>
      </p:sp>
      <p:cxnSp>
        <p:nvCxnSpPr>
          <p:cNvPr id="94" name="Straight Connector 93"/>
          <p:cNvCxnSpPr>
            <a:cxnSpLocks/>
          </p:cNvCxnSpPr>
          <p:nvPr/>
        </p:nvCxnSpPr>
        <p:spPr>
          <a:xfrm flipV="1">
            <a:off x="9984834" y="2806375"/>
            <a:ext cx="0" cy="1497855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96" name="TextBox 95"/>
          <p:cNvSpPr txBox="1"/>
          <p:nvPr/>
        </p:nvSpPr>
        <p:spPr>
          <a:xfrm>
            <a:off x="8924338" y="2361339"/>
            <a:ext cx="1981201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s-IS" sz="1200" dirty="0">
                <a:latin typeface="+mj-lt"/>
              </a:rPr>
              <a:t>Jáeindaskanni </a:t>
            </a:r>
          </a:p>
          <a:p>
            <a:pPr algn="ctr"/>
            <a:r>
              <a:rPr lang="is-IS" sz="1200" dirty="0">
                <a:latin typeface="+mj-lt"/>
              </a:rPr>
              <a:t>tekinn í notkun</a:t>
            </a:r>
            <a:endParaRPr lang="en-US" sz="1200" dirty="0" err="1">
              <a:latin typeface="+mj-lt"/>
            </a:endParaRPr>
          </a:p>
        </p:txBody>
      </p:sp>
      <p:sp>
        <p:nvSpPr>
          <p:cNvPr id="100" name="Isosceles Triangle 99"/>
          <p:cNvSpPr/>
          <p:nvPr/>
        </p:nvSpPr>
        <p:spPr>
          <a:xfrm rot="10800000">
            <a:off x="4587922" y="4738046"/>
            <a:ext cx="198293" cy="178461"/>
          </a:xfrm>
          <a:prstGeom prst="triangl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s-IS"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CB49651-923F-4712-B537-199E01A78CF6}"/>
              </a:ext>
            </a:extLst>
          </p:cNvPr>
          <p:cNvSpPr txBox="1"/>
          <p:nvPr/>
        </p:nvSpPr>
        <p:spPr>
          <a:xfrm>
            <a:off x="9589969" y="5264716"/>
            <a:ext cx="15614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1200" dirty="0">
                <a:latin typeface="+mj-lt"/>
              </a:rPr>
              <a:t>Segabrottnám vegna heilaslags – ný meðferð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04F9713-2E42-4BD9-916B-17C18D284823}"/>
              </a:ext>
            </a:extLst>
          </p:cNvPr>
          <p:cNvSpPr txBox="1"/>
          <p:nvPr/>
        </p:nvSpPr>
        <p:spPr>
          <a:xfrm>
            <a:off x="9729425" y="3429000"/>
            <a:ext cx="1709418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s-IS" sz="1200" dirty="0">
                <a:latin typeface="+mj-lt"/>
              </a:rPr>
              <a:t>Göngudeild</a:t>
            </a:r>
          </a:p>
          <a:p>
            <a:pPr algn="ctr"/>
            <a:r>
              <a:rPr lang="is-IS" sz="1100" dirty="0">
                <a:latin typeface="+mj-lt"/>
              </a:rPr>
              <a:t> Covid-19 stofnuð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E8DB7D6C-9731-4039-898C-C6001B27FD46}"/>
              </a:ext>
            </a:extLst>
          </p:cNvPr>
          <p:cNvSpPr/>
          <p:nvPr/>
        </p:nvSpPr>
        <p:spPr>
          <a:xfrm>
            <a:off x="10691055" y="4430269"/>
            <a:ext cx="73579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s-IS" sz="140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2020</a:t>
            </a:r>
          </a:p>
        </p:txBody>
      </p:sp>
      <p:sp>
        <p:nvSpPr>
          <p:cNvPr id="62" name="Isosceles Triangle 61">
            <a:extLst>
              <a:ext uri="{FF2B5EF4-FFF2-40B4-BE49-F238E27FC236}">
                <a16:creationId xmlns:a16="http://schemas.microsoft.com/office/drawing/2014/main" id="{850893CD-00FF-4127-AE9C-47EA821DA9C9}"/>
              </a:ext>
            </a:extLst>
          </p:cNvPr>
          <p:cNvSpPr/>
          <p:nvPr/>
        </p:nvSpPr>
        <p:spPr>
          <a:xfrm rot="21046238">
            <a:off x="10886952" y="4299933"/>
            <a:ext cx="198293" cy="178461"/>
          </a:xfrm>
          <a:prstGeom prst="triangl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s-IS">
              <a:latin typeface="+mj-lt"/>
            </a:endParaRP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81E31696-F279-4DD0-A5BC-A30D497C3698}"/>
              </a:ext>
            </a:extLst>
          </p:cNvPr>
          <p:cNvCxnSpPr>
            <a:cxnSpLocks/>
            <a:stCxn id="62" idx="0"/>
          </p:cNvCxnSpPr>
          <p:nvPr/>
        </p:nvCxnSpPr>
        <p:spPr>
          <a:xfrm flipH="1" flipV="1">
            <a:off x="10888371" y="3910109"/>
            <a:ext cx="83417" cy="390979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67" name="Rectangle 66">
            <a:extLst>
              <a:ext uri="{FF2B5EF4-FFF2-40B4-BE49-F238E27FC236}">
                <a16:creationId xmlns:a16="http://schemas.microsoft.com/office/drawing/2014/main" id="{CEBBF7E0-7DF9-4508-BD19-E40575DBCDD2}"/>
              </a:ext>
            </a:extLst>
          </p:cNvPr>
          <p:cNvSpPr/>
          <p:nvPr/>
        </p:nvSpPr>
        <p:spPr>
          <a:xfrm>
            <a:off x="10193530" y="4430269"/>
            <a:ext cx="80942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s-IS" sz="140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2019</a:t>
            </a:r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6B3017D5-22C9-42E8-9812-3401CC1521DF}"/>
              </a:ext>
            </a:extLst>
          </p:cNvPr>
          <p:cNvCxnSpPr>
            <a:cxnSpLocks/>
            <a:endCxn id="91" idx="0"/>
          </p:cNvCxnSpPr>
          <p:nvPr/>
        </p:nvCxnSpPr>
        <p:spPr>
          <a:xfrm flipV="1">
            <a:off x="10385066" y="4867888"/>
            <a:ext cx="72231" cy="391988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40" name="Slide Number Placeholder 39">
            <a:extLst>
              <a:ext uri="{FF2B5EF4-FFF2-40B4-BE49-F238E27FC236}">
                <a16:creationId xmlns:a16="http://schemas.microsoft.com/office/drawing/2014/main" id="{21A5C693-8057-416F-A20F-1643BE89201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34800" y="6611937"/>
            <a:ext cx="457200" cy="246063"/>
          </a:xfrm>
        </p:spPr>
        <p:txBody>
          <a:bodyPr anchor="ctr"/>
          <a:lstStyle/>
          <a:p>
            <a:pPr algn="ctr"/>
            <a:fld id="{11E16674-77CE-4F8D-A577-F83E2D1FC7F4}" type="slidenum">
              <a:rPr lang="en-US" sz="1000" smtClean="0">
                <a:latin typeface="+mj-lt"/>
              </a:rPr>
              <a:pPr algn="ctr"/>
              <a:t>55</a:t>
            </a:fld>
            <a:endParaRPr lang="en-US" sz="1000" dirty="0">
              <a:latin typeface="+mj-lt"/>
            </a:endParaRPr>
          </a:p>
        </p:txBody>
      </p:sp>
      <p:sp>
        <p:nvSpPr>
          <p:cNvPr id="65" name="TextBox 108">
            <a:extLst>
              <a:ext uri="{FF2B5EF4-FFF2-40B4-BE49-F238E27FC236}">
                <a16:creationId xmlns:a16="http://schemas.microsoft.com/office/drawing/2014/main" id="{56FFCB5D-97E8-47A0-B0A2-52E1D74CE3AF}"/>
              </a:ext>
            </a:extLst>
          </p:cNvPr>
          <p:cNvSpPr txBox="1"/>
          <p:nvPr/>
        </p:nvSpPr>
        <p:spPr>
          <a:xfrm>
            <a:off x="10456936" y="2772281"/>
            <a:ext cx="163256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s-IS" sz="1200" dirty="0">
                <a:latin typeface="+mj-lt"/>
              </a:rPr>
              <a:t>Brjóstamiðstöð stofnuð </a:t>
            </a:r>
            <a:endParaRPr lang="en-US" sz="1200" dirty="0" err="1">
              <a:latin typeface="+mj-lt"/>
            </a:endParaRPr>
          </a:p>
        </p:txBody>
      </p:sp>
      <p:cxnSp>
        <p:nvCxnSpPr>
          <p:cNvPr id="66" name="Straight Connector 62">
            <a:extLst>
              <a:ext uri="{FF2B5EF4-FFF2-40B4-BE49-F238E27FC236}">
                <a16:creationId xmlns:a16="http://schemas.microsoft.com/office/drawing/2014/main" id="{7FF512B4-1487-447E-B3E3-B8A2ECEC7BF3}"/>
              </a:ext>
            </a:extLst>
          </p:cNvPr>
          <p:cNvCxnSpPr>
            <a:cxnSpLocks/>
          </p:cNvCxnSpPr>
          <p:nvPr/>
        </p:nvCxnSpPr>
        <p:spPr>
          <a:xfrm flipH="1" flipV="1">
            <a:off x="11423677" y="3272102"/>
            <a:ext cx="117896" cy="1139405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44" name="Mynd 43">
            <a:extLst>
              <a:ext uri="{FF2B5EF4-FFF2-40B4-BE49-F238E27FC236}">
                <a16:creationId xmlns:a16="http://schemas.microsoft.com/office/drawing/2014/main" id="{6CBF829C-22EB-4C00-980B-C3A1BC268B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3677" y="4271880"/>
            <a:ext cx="260032" cy="260032"/>
          </a:xfrm>
          <a:prstGeom prst="rect">
            <a:avLst/>
          </a:prstGeom>
        </p:spPr>
      </p:pic>
      <p:sp>
        <p:nvSpPr>
          <p:cNvPr id="68" name="Rectangle 60">
            <a:extLst>
              <a:ext uri="{FF2B5EF4-FFF2-40B4-BE49-F238E27FC236}">
                <a16:creationId xmlns:a16="http://schemas.microsoft.com/office/drawing/2014/main" id="{609EBBA0-2FC3-4629-93A0-550AD9E30959}"/>
              </a:ext>
            </a:extLst>
          </p:cNvPr>
          <p:cNvSpPr/>
          <p:nvPr/>
        </p:nvSpPr>
        <p:spPr>
          <a:xfrm>
            <a:off x="11222827" y="4438802"/>
            <a:ext cx="73579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s-IS" sz="140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2022</a:t>
            </a:r>
          </a:p>
        </p:txBody>
      </p:sp>
    </p:spTree>
  </p:cSld>
  <p:clrMapOvr>
    <a:masterClrMapping/>
  </p:clrMapOvr>
  <p:transition spd="med"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alphaModFix amt="44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7205BA9-2F63-4631-9BE0-74344800B9E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34800" y="6611937"/>
            <a:ext cx="457200" cy="246063"/>
          </a:xfrm>
        </p:spPr>
        <p:txBody>
          <a:bodyPr anchor="ctr"/>
          <a:lstStyle/>
          <a:p>
            <a:pPr algn="ctr"/>
            <a:fld id="{11E16674-77CE-4F8D-A577-F83E2D1FC7F4}" type="slidenum">
              <a:rPr lang="en-US" sz="1000" smtClean="0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56</a:t>
            </a:fld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5">
            <a:extLst>
              <a:ext uri="{FF2B5EF4-FFF2-40B4-BE49-F238E27FC236}">
                <a16:creationId xmlns:a16="http://schemas.microsoft.com/office/drawing/2014/main" id="{6A19345F-7F70-464C-A463-6F3BE31E558F}"/>
              </a:ext>
            </a:extLst>
          </p:cNvPr>
          <p:cNvSpPr txBox="1">
            <a:spLocks/>
          </p:cNvSpPr>
          <p:nvPr/>
        </p:nvSpPr>
        <p:spPr>
          <a:xfrm>
            <a:off x="0" y="3930316"/>
            <a:ext cx="5781675" cy="1676400"/>
          </a:xfrm>
          <a:prstGeom prst="rect">
            <a:avLst/>
          </a:prstGeom>
          <a:solidFill>
            <a:schemeClr val="accent1">
              <a:lumMod val="75000"/>
              <a:alpha val="42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 kern="1200" cap="all">
                <a:solidFill>
                  <a:schemeClr val="tx1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r>
              <a:rPr lang="is-IS" sz="3600" dirty="0">
                <a:solidFill>
                  <a:schemeClr val="bg1"/>
                </a:solidFill>
              </a:rPr>
              <a:t>Nýbyggingar </a:t>
            </a:r>
            <a:br>
              <a:rPr lang="is-IS" sz="3600" dirty="0">
                <a:solidFill>
                  <a:schemeClr val="bg1"/>
                </a:solidFill>
              </a:rPr>
            </a:br>
            <a:r>
              <a:rPr lang="is-IS" sz="3600" dirty="0">
                <a:solidFill>
                  <a:schemeClr val="bg1"/>
                </a:solidFill>
              </a:rPr>
              <a:t>við Landspítala</a:t>
            </a:r>
            <a:endParaRPr lang="en-US" sz="3600" dirty="0">
              <a:solidFill>
                <a:schemeClr val="bg1"/>
              </a:solidFill>
              <a:ea typeface="+mj-ea"/>
            </a:endParaRPr>
          </a:p>
        </p:txBody>
      </p:sp>
    </p:spTree>
  </p:cSld>
  <p:clrMapOvr>
    <a:masterClrMapping/>
  </p:clrMapOvr>
  <p:transition spd="med"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6"/>
          <p:cNvSpPr txBox="1">
            <a:spLocks/>
          </p:cNvSpPr>
          <p:nvPr/>
        </p:nvSpPr>
        <p:spPr bwMode="auto">
          <a:xfrm>
            <a:off x="539489" y="2549297"/>
            <a:ext cx="6557435" cy="277335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 lIns="64288" tIns="32144" rIns="64288" bIns="32144">
            <a:spAutoFit/>
          </a:bodyPr>
          <a:lstStyle/>
          <a:p>
            <a:pPr marL="342900" lvl="1" indent="-34290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is-IS" sz="2200" dirty="0">
                <a:solidFill>
                  <a:prstClr val="black"/>
                </a:solidFill>
                <a:latin typeface="+mj-lt"/>
              </a:rPr>
              <a:t>Slysa- og bráðamóttaka </a:t>
            </a:r>
          </a:p>
          <a:p>
            <a:pPr marL="342900" lvl="1" indent="-34290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is-IS" sz="2200" dirty="0">
                <a:solidFill>
                  <a:prstClr val="black"/>
                </a:solidFill>
                <a:latin typeface="+mj-lt"/>
              </a:rPr>
              <a:t>Legudeildir með 210 rúmum </a:t>
            </a:r>
          </a:p>
          <a:p>
            <a:pPr marL="342900" lvl="1" indent="-34290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is-IS" sz="2200" dirty="0">
                <a:solidFill>
                  <a:prstClr val="black"/>
                </a:solidFill>
                <a:latin typeface="+mj-lt"/>
              </a:rPr>
              <a:t>Skurðstofur, gjörgæsla, vöknun</a:t>
            </a:r>
          </a:p>
          <a:p>
            <a:pPr marL="342900" lvl="1" indent="-34290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is-IS" sz="2200" dirty="0">
                <a:solidFill>
                  <a:prstClr val="black"/>
                </a:solidFill>
                <a:latin typeface="+mj-lt"/>
              </a:rPr>
              <a:t>Myndgreining</a:t>
            </a:r>
          </a:p>
          <a:p>
            <a:pPr marL="342900" lvl="1" indent="-34290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is-IS" sz="2200" dirty="0">
                <a:solidFill>
                  <a:prstClr val="black"/>
                </a:solidFill>
                <a:latin typeface="+mj-lt"/>
              </a:rPr>
              <a:t>Rannsóknarstofur</a:t>
            </a:r>
          </a:p>
          <a:p>
            <a:pPr marL="342900" lvl="1" indent="-34290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is-IS" sz="2200" dirty="0">
                <a:solidFill>
                  <a:prstClr val="black"/>
                </a:solidFill>
                <a:latin typeface="+mj-lt"/>
              </a:rPr>
              <a:t>Sjúkrahótel - 75 herbergja </a:t>
            </a:r>
          </a:p>
          <a:p>
            <a:pPr marL="342900" lvl="1" indent="-34290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is-IS" sz="2200" dirty="0">
                <a:solidFill>
                  <a:prstClr val="black"/>
                </a:solidFill>
                <a:latin typeface="+mj-lt"/>
              </a:rPr>
              <a:t>Apótek</a:t>
            </a:r>
          </a:p>
          <a:p>
            <a:pPr marL="342900" lvl="1" indent="-34290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is-IS" sz="2200" dirty="0">
                <a:solidFill>
                  <a:prstClr val="black"/>
                </a:solidFill>
                <a:latin typeface="+mj-lt"/>
              </a:rPr>
              <a:t>Dauðhreinsun o.fl.</a:t>
            </a:r>
            <a:endParaRPr lang="en-US" sz="2200" b="1" dirty="0">
              <a:latin typeface="+mj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AC07064-F618-476F-9FCE-FAA4BF1A8EAB}"/>
              </a:ext>
            </a:extLst>
          </p:cNvPr>
          <p:cNvSpPr/>
          <p:nvPr/>
        </p:nvSpPr>
        <p:spPr>
          <a:xfrm>
            <a:off x="414216" y="1352172"/>
            <a:ext cx="117777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is-I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MS PGothic" pitchFamily="34" charset="-128"/>
                <a:cs typeface="+mn-cs"/>
              </a:rPr>
              <a:t>Meginmarkmið er að sameina starfsemi í Fossvogi og við Hringbraut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is-I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MS PGothic" pitchFamily="34" charset="-128"/>
                <a:cs typeface="+mn-cs"/>
              </a:rPr>
              <a:t>Nýbyggingar í Landspítalaþorpinu verða rúmlega 75.000 m</a:t>
            </a:r>
            <a:r>
              <a:rPr kumimoji="0" lang="is-IS" sz="240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MS PGothic" pitchFamily="34" charset="-128"/>
                <a:cs typeface="+mn-cs"/>
              </a:rPr>
              <a:t>2</a:t>
            </a:r>
            <a:r>
              <a:rPr kumimoji="0" lang="is-I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MS PGothic" pitchFamily="34" charset="-128"/>
                <a:cs typeface="+mn-cs"/>
              </a:rPr>
              <a:t>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87BB3D8-BB52-4089-AF96-DB22AB5C3729}"/>
              </a:ext>
            </a:extLst>
          </p:cNvPr>
          <p:cNvGrpSpPr/>
          <p:nvPr/>
        </p:nvGrpSpPr>
        <p:grpSpPr>
          <a:xfrm>
            <a:off x="5149763" y="2363114"/>
            <a:ext cx="6559472" cy="3690746"/>
            <a:chOff x="6901683" y="2131932"/>
            <a:chExt cx="9562486" cy="423178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E99CFC8-0C48-45FD-A1A3-3546F71EAA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04" t="1383" b="8460"/>
            <a:stretch/>
          </p:blipFill>
          <p:spPr>
            <a:xfrm>
              <a:off x="10566258" y="2131933"/>
              <a:ext cx="5897911" cy="423178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E94A92A-4DC9-4A56-B86E-30568EB20F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7" t="-608" r="55266" b="5444"/>
            <a:stretch/>
          </p:blipFill>
          <p:spPr>
            <a:xfrm>
              <a:off x="6901683" y="2131932"/>
              <a:ext cx="3244518" cy="423178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24F0B2E-8168-4C27-B180-F278ECF194F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09235" y="6611937"/>
            <a:ext cx="457200" cy="246063"/>
          </a:xfrm>
        </p:spPr>
        <p:txBody>
          <a:bodyPr anchor="ctr"/>
          <a:lstStyle/>
          <a:p>
            <a:pPr algn="ctr"/>
            <a:fld id="{11E16674-77CE-4F8D-A577-F83E2D1FC7F4}" type="slidenum">
              <a:rPr lang="en-US" sz="1000" smtClean="0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57</a:t>
            </a:fld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76EF0D8-CA5F-4408-A187-9BC413820162}"/>
              </a:ext>
            </a:extLst>
          </p:cNvPr>
          <p:cNvSpPr txBox="1">
            <a:spLocks/>
          </p:cNvSpPr>
          <p:nvPr/>
        </p:nvSpPr>
        <p:spPr>
          <a:xfrm>
            <a:off x="406195" y="184805"/>
            <a:ext cx="10515600" cy="15058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 kern="1200" cap="all">
                <a:solidFill>
                  <a:schemeClr val="tx1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is-IS" sz="3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HVAÐA STARFSEMI VERÐUR </a:t>
            </a:r>
            <a:br>
              <a:rPr lang="is-IS" sz="3600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is-IS" sz="3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Í NÝBYGGINGUNUM?</a:t>
            </a:r>
          </a:p>
        </p:txBody>
      </p:sp>
    </p:spTree>
  </p:cSld>
  <p:clrMapOvr>
    <a:masterClrMapping/>
  </p:clrMapOvr>
  <p:transition spd="med"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904940F-2F2E-496E-8B59-7BA9D4DDF644}"/>
              </a:ext>
            </a:extLst>
          </p:cNvPr>
          <p:cNvSpPr/>
          <p:nvPr/>
        </p:nvSpPr>
        <p:spPr>
          <a:xfrm>
            <a:off x="838200" y="1844675"/>
            <a:ext cx="5584825" cy="4086225"/>
          </a:xfrm>
          <a:prstGeom prst="rect">
            <a:avLst/>
          </a:prstGeom>
        </p:spPr>
        <p:txBody>
          <a:bodyPr wrap="square" anchor="t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500" b="1" i="0" u="none" strike="noStrike" kern="1200" cap="none" spc="0" normalizeH="0" baseline="0" noProof="0">
                <a:ln>
                  <a:noFill/>
                </a:ln>
                <a:solidFill>
                  <a:srgbClr val="529BCA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SJÚKLINGAMIÐUÐ HÖNNUN</a:t>
            </a:r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s-IS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Hönnun spítalans setji þarfir sjúklinga í öndvegi. </a:t>
            </a:r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s-IS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Hönnunin styðji við gildi Landspítala: umhyggju, fagmennsku, öryggi og framþróun.</a:t>
            </a:r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s-IS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Friðhelgi sjúklinga verði tryggð og hönnunin styðji við þátttöku sjúklinga og aðstandenda þeirra.</a:t>
            </a: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s-I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500" b="1" i="0" u="none" strike="noStrike" kern="1200" cap="none" spc="0" normalizeH="0" baseline="0" noProof="0">
                <a:ln>
                  <a:noFill/>
                </a:ln>
                <a:solidFill>
                  <a:srgbClr val="529BCA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ÖRYGGI OG GÆÐI</a:t>
            </a:r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s-IS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Hönnunin stuðli að öryggi sjúklinga; rými verði stöðluð, yfirsýn góð og ferlar skilvirkir.</a:t>
            </a:r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s-IS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Hönnunin styðji við teymisvinnu.</a:t>
            </a: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s-I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500" b="1" i="0" u="none" strike="noStrike" kern="1200" cap="none" spc="0" normalizeH="0" baseline="0" noProof="0">
                <a:ln>
                  <a:noFill/>
                </a:ln>
                <a:solidFill>
                  <a:srgbClr val="529BCA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SKILVIRKNI OG FLÆÐI</a:t>
            </a:r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s-IS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Hönnunin miði að því að flutningsleiðir fólks og aðfanga verði stuttar og vel skilgreindar.</a:t>
            </a:r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s-IS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Hönnunin miði að því að draga úr hverskyns sóun.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7124879-80AD-4DDC-B11E-4723D2649234}"/>
              </a:ext>
            </a:extLst>
          </p:cNvPr>
          <p:cNvSpPr/>
          <p:nvPr/>
        </p:nvSpPr>
        <p:spPr>
          <a:xfrm>
            <a:off x="838200" y="5986463"/>
            <a:ext cx="10512425" cy="3079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anchor="t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5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Hönnun þjóðarsjúkrahússins styðji við þríþætt hlutverk þess; þjónustu, menntun og vísindi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A87982E-C02D-4BFF-9650-879E4A88985C}"/>
              </a:ext>
            </a:extLst>
          </p:cNvPr>
          <p:cNvSpPr/>
          <p:nvPr/>
        </p:nvSpPr>
        <p:spPr>
          <a:xfrm>
            <a:off x="6492875" y="1844675"/>
            <a:ext cx="4856163" cy="4086225"/>
          </a:xfrm>
          <a:prstGeom prst="rect">
            <a:avLst/>
          </a:prstGeom>
        </p:spPr>
        <p:txBody>
          <a:bodyPr wrap="square" anchor="t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300" b="1" i="0" u="none" strike="noStrike" kern="1200" cap="none" spc="0" normalizeH="0" baseline="0" noProof="0" dirty="0">
                <a:ln>
                  <a:noFill/>
                </a:ln>
                <a:solidFill>
                  <a:srgbClr val="529BCA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STARFSUMHVERFI</a:t>
            </a:r>
          </a:p>
          <a:p>
            <a:pPr marL="742950" marR="0" lvl="1" indent="-285750" algn="l" defTabSz="914400" rtl="0" eaLnBrk="1" fontAlgn="auto" latinLnBrk="0" hangingPunct="1">
              <a:lnSpc>
                <a:spcPct val="8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s-I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Hönnunin miði að því að starfsumhverfi verði framúrskarandi og starfsánægja mikil.</a:t>
            </a:r>
          </a:p>
          <a:p>
            <a:pPr marR="0" lvl="1" algn="l" defTabSz="914400" rtl="0" eaLnBrk="1" fontAlgn="auto" latinLnBrk="0" hangingPunct="1">
              <a:lnSpc>
                <a:spcPct val="80000"/>
              </a:lnSpc>
              <a:spcBef>
                <a:spcPts val="2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is-I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300" b="1" i="0" u="none" strike="noStrike" kern="1200" cap="none" spc="0" normalizeH="0" baseline="0" noProof="0" dirty="0">
                <a:ln>
                  <a:noFill/>
                </a:ln>
                <a:solidFill>
                  <a:srgbClr val="529BCA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SVEIGJANLEIKI</a:t>
            </a:r>
          </a:p>
          <a:p>
            <a:pPr marL="756000" marR="0" lvl="1" indent="-228600" algn="l" defTabSz="914400" rtl="0" eaLnBrk="1" fontAlgn="auto" latinLnBrk="0" hangingPunct="1">
              <a:lnSpc>
                <a:spcPct val="8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s-I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Hönnunin verði sveigjanleg og styðji þannig við framþróun og breytingar.</a:t>
            </a:r>
          </a:p>
          <a:p>
            <a:pPr marL="527400" marR="0" lvl="1" algn="l" defTabSz="914400" rtl="0" eaLnBrk="1" fontAlgn="auto" latinLnBrk="0" hangingPunct="1">
              <a:lnSpc>
                <a:spcPct val="80000"/>
              </a:lnSpc>
              <a:spcBef>
                <a:spcPts val="2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is-I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300" b="1" i="0" u="none" strike="noStrike" kern="1200" cap="none" spc="0" normalizeH="0" baseline="0" noProof="0" dirty="0">
                <a:ln>
                  <a:noFill/>
                </a:ln>
                <a:solidFill>
                  <a:srgbClr val="529BCA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TÆKNI</a:t>
            </a:r>
          </a:p>
          <a:p>
            <a:pPr marL="742950" marR="0" lvl="1" indent="-285750" algn="l" defTabSz="914400" rtl="0" eaLnBrk="1" fontAlgn="auto" latinLnBrk="0" hangingPunct="1">
              <a:lnSpc>
                <a:spcPct val="8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s-I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Nýjasta tækni verði nýtt  til að auka virði þjónustunnar (virði = gæði/kostnaður).</a:t>
            </a:r>
          </a:p>
          <a:p>
            <a:pPr marL="742950" marR="0" lvl="1" indent="-285750" algn="l" defTabSz="914400" rtl="0" eaLnBrk="1" fontAlgn="auto" latinLnBrk="0" hangingPunct="1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s-I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Tækni auðveldi aðgengi að upplýsingum í rauntíma.</a:t>
            </a:r>
          </a:p>
          <a:p>
            <a:pPr marR="0" lvl="1" algn="l" defTabSz="914400" rtl="0" eaLnBrk="1" fontAlgn="auto" latinLnBrk="0" hangingPunct="1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is-I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300" b="1" i="0" u="none" strike="noStrike" kern="1200" cap="none" spc="0" normalizeH="0" baseline="0" noProof="0" dirty="0">
                <a:ln>
                  <a:noFill/>
                </a:ln>
                <a:solidFill>
                  <a:srgbClr val="529BCA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UMHVERFI</a:t>
            </a:r>
          </a:p>
          <a:p>
            <a:pPr marL="756000" marR="0" lvl="1" indent="-228600" algn="l" defTabSz="914400" rtl="0" eaLnBrk="1" fontAlgn="auto" latinLnBrk="0" hangingPunct="1">
              <a:lnSpc>
                <a:spcPct val="8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s-I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Byggingin verði falleg, björt og hljóðlát og styðji þannig við vellíðan sjúklinga og starfsmanna</a:t>
            </a:r>
          </a:p>
          <a:p>
            <a:pPr marL="756000" marR="0" lvl="1" indent="-228600" algn="l" defTabSz="914400" rtl="0" eaLnBrk="1" fontAlgn="auto" latinLnBrk="0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s-I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Byggingin verði eins umhverfisvæn og frekast er unnt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838200" y="184805"/>
            <a:ext cx="10515600" cy="15058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kern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Leiðarljós</a:t>
            </a:r>
            <a:r>
              <a:rPr lang="en-US" sz="36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kern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Landspítala</a:t>
            </a:r>
            <a:r>
              <a:rPr lang="en-US" sz="36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kern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við</a:t>
            </a:r>
            <a:r>
              <a:rPr lang="en-US" sz="36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kern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Uppbyggingu</a:t>
            </a:r>
            <a:r>
              <a:rPr lang="en-US" sz="36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kern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innviða</a:t>
            </a:r>
            <a:endParaRPr lang="en-US" sz="3600" kern="12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663AEAF-2784-4E4B-8AED-FC1134E2EEE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11E16674-77CE-4F8D-A577-F83E2D1FC7F4}" type="slidenum">
              <a:rPr lang="en-US"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pPr>
                <a:spcAft>
                  <a:spcPts val="600"/>
                </a:spcAft>
              </a:pPr>
              <a:t>58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844084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457200" y="26764"/>
            <a:ext cx="10011415" cy="1042617"/>
          </a:xfrm>
          <a:noFill/>
        </p:spPr>
        <p:txBody>
          <a:bodyPr/>
          <a:lstStyle/>
          <a:p>
            <a:r>
              <a:rPr lang="is-IS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Landspítalaþorpið – nýbyggingar 2015 – 2026 – 1. áfangi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43293" y="1122448"/>
            <a:ext cx="6574431" cy="5470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7607698" y="1887511"/>
            <a:ext cx="1310026" cy="30777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tx2"/>
            </a:solidFill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Stoðbyggingar</a:t>
            </a:r>
            <a:endParaRPr kumimoji="0" lang="is-I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1729078" y="5868024"/>
            <a:ext cx="1491207" cy="30777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tx2"/>
            </a:solidFill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Rannsóknahús</a:t>
            </a:r>
            <a:endParaRPr kumimoji="0" lang="is-I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6608502" y="4828500"/>
            <a:ext cx="1568677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tx2"/>
            </a:solidFill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Heilbrigðisvísinda-svið</a:t>
            </a:r>
            <a:r>
              <a:rPr kumimoji="0" lang="is-I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HÍ</a:t>
            </a:r>
            <a:endParaRPr kumimoji="0" lang="is-I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6444452" y="3764957"/>
            <a:ext cx="1590019" cy="30777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tx2"/>
            </a:solidFill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Meðferðarkjarni</a:t>
            </a:r>
            <a:endParaRPr kumimoji="0" lang="is-I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2" name="Rounded Rectangular Callout 11"/>
          <p:cNvSpPr/>
          <p:nvPr/>
        </p:nvSpPr>
        <p:spPr>
          <a:xfrm>
            <a:off x="4407517" y="2201261"/>
            <a:ext cx="758513" cy="392396"/>
          </a:xfrm>
          <a:prstGeom prst="wedgeRoundRectCallout">
            <a:avLst>
              <a:gd name="adj1" fmla="val -55063"/>
              <a:gd name="adj2" fmla="val -85179"/>
              <a:gd name="adj3" fmla="val 16667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ounded Rectangular Callout 12"/>
          <p:cNvSpPr/>
          <p:nvPr/>
        </p:nvSpPr>
        <p:spPr>
          <a:xfrm>
            <a:off x="4773125" y="4596405"/>
            <a:ext cx="1493978" cy="839945"/>
          </a:xfrm>
          <a:prstGeom prst="wedgeRoundRectCallout">
            <a:avLst>
              <a:gd name="adj1" fmla="val 69222"/>
              <a:gd name="adj2" fmla="val 23179"/>
              <a:gd name="adj3" fmla="val 16667"/>
            </a:avLst>
          </a:prstGeom>
          <a:noFill/>
          <a:ln w="28575"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ounded Rectangular Callout 13"/>
          <p:cNvSpPr/>
          <p:nvPr/>
        </p:nvSpPr>
        <p:spPr>
          <a:xfrm>
            <a:off x="3805157" y="4596405"/>
            <a:ext cx="880381" cy="807350"/>
          </a:xfrm>
          <a:prstGeom prst="wedgeRoundRectCallout">
            <a:avLst>
              <a:gd name="adj1" fmla="val -103058"/>
              <a:gd name="adj2" fmla="val 120472"/>
              <a:gd name="adj3" fmla="val 16667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ounded Rectangular Callout 14"/>
          <p:cNvSpPr/>
          <p:nvPr/>
        </p:nvSpPr>
        <p:spPr>
          <a:xfrm>
            <a:off x="2981253" y="4568741"/>
            <a:ext cx="736317" cy="872540"/>
          </a:xfrm>
          <a:prstGeom prst="wedgeRoundRectCallout">
            <a:avLst>
              <a:gd name="adj1" fmla="val -90544"/>
              <a:gd name="adj2" fmla="val -30642"/>
              <a:gd name="adj3" fmla="val 16667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ounded Rectangular Callout 15"/>
          <p:cNvSpPr/>
          <p:nvPr/>
        </p:nvSpPr>
        <p:spPr>
          <a:xfrm>
            <a:off x="3468812" y="3464789"/>
            <a:ext cx="2393032" cy="897612"/>
          </a:xfrm>
          <a:prstGeom prst="wedgeRoundRectCallout">
            <a:avLst>
              <a:gd name="adj1" fmla="val 68553"/>
              <a:gd name="adj2" fmla="val -285"/>
              <a:gd name="adj3" fmla="val 16667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ounded Rectangular Callout 16"/>
          <p:cNvSpPr/>
          <p:nvPr/>
        </p:nvSpPr>
        <p:spPr>
          <a:xfrm>
            <a:off x="6432982" y="2317439"/>
            <a:ext cx="920397" cy="351834"/>
          </a:xfrm>
          <a:prstGeom prst="wedgeRoundRectCallout">
            <a:avLst>
              <a:gd name="adj1" fmla="val 67952"/>
              <a:gd name="adj2" fmla="val -108843"/>
              <a:gd name="adj3" fmla="val 16667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ectangle 11"/>
          <p:cNvSpPr>
            <a:spLocks noChangeArrowheads="1"/>
          </p:cNvSpPr>
          <p:nvPr/>
        </p:nvSpPr>
        <p:spPr bwMode="auto">
          <a:xfrm>
            <a:off x="3178730" y="1799105"/>
            <a:ext cx="1077681" cy="30777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tx2"/>
            </a:solidFill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Sjúkrahótel</a:t>
            </a:r>
            <a:endParaRPr kumimoji="0" lang="is-I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9" name="Rectangle 11"/>
          <p:cNvSpPr>
            <a:spLocks noChangeArrowheads="1"/>
          </p:cNvSpPr>
          <p:nvPr/>
        </p:nvSpPr>
        <p:spPr bwMode="auto">
          <a:xfrm>
            <a:off x="1315615" y="4515845"/>
            <a:ext cx="1320569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tx2"/>
            </a:solidFill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Bílastæða- og tæknihús</a:t>
            </a:r>
            <a:endParaRPr kumimoji="0" lang="is-I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20" name="Rounded Rectangular Callout 19"/>
          <p:cNvSpPr/>
          <p:nvPr/>
        </p:nvSpPr>
        <p:spPr>
          <a:xfrm>
            <a:off x="3909528" y="5720308"/>
            <a:ext cx="3004456" cy="289968"/>
          </a:xfrm>
          <a:prstGeom prst="wedgeRoundRectCallout">
            <a:avLst>
              <a:gd name="adj1" fmla="val 69222"/>
              <a:gd name="adj2" fmla="val 23179"/>
              <a:gd name="adj3" fmla="val 16667"/>
            </a:avLst>
          </a:prstGeom>
          <a:noFill/>
          <a:ln w="28575"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Rectangle 11"/>
          <p:cNvSpPr>
            <a:spLocks noChangeArrowheads="1"/>
          </p:cNvSpPr>
          <p:nvPr/>
        </p:nvSpPr>
        <p:spPr bwMode="auto">
          <a:xfrm>
            <a:off x="7603386" y="5808910"/>
            <a:ext cx="2397864" cy="30777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tx2"/>
            </a:solidFill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Randbyggð Vísindagarða</a:t>
            </a:r>
            <a:endParaRPr kumimoji="0" lang="is-I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DEC2305-872A-46ED-87CF-B618C578EDF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34800" y="6611937"/>
            <a:ext cx="457200" cy="246063"/>
          </a:xfrm>
        </p:spPr>
        <p:txBody>
          <a:bodyPr anchor="t"/>
          <a:lstStyle/>
          <a:p>
            <a:pPr algn="ctr"/>
            <a:fld id="{11E16674-77CE-4F8D-A577-F83E2D1FC7F4}" type="slidenum">
              <a:rPr lang="en-US" sz="1000" smtClean="0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59</a:t>
            </a:fld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3666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69944" y="708412"/>
            <a:ext cx="10673283" cy="92713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3800" kern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Lág</a:t>
            </a:r>
            <a:r>
              <a:rPr lang="en-US" sz="38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800" kern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dánartíðni</a:t>
            </a:r>
            <a:r>
              <a:rPr lang="en-US" sz="38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800" kern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eftir</a:t>
            </a:r>
            <a:r>
              <a:rPr lang="en-US" sz="38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800" kern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kransæðastíflu</a:t>
            </a:r>
            <a:r>
              <a:rPr lang="en-US" sz="38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br>
              <a:rPr lang="en-US" sz="36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</a:br>
            <a:r>
              <a:rPr lang="en-US" sz="1400" kern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Ísland</a:t>
            </a:r>
            <a:r>
              <a:rPr lang="en-US" sz="14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 vs. OECD</a:t>
            </a:r>
            <a:br>
              <a:rPr lang="en-US" sz="2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26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94E6AEA-8D4F-48CC-9A95-E7D50A36D0B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34800" y="6611937"/>
            <a:ext cx="457200" cy="246063"/>
          </a:xfrm>
        </p:spPr>
        <p:txBody>
          <a:bodyPr anchor="ctr"/>
          <a:lstStyle/>
          <a:p>
            <a:pPr algn="ctr"/>
            <a:fld id="{11E16674-77CE-4F8D-A577-F83E2D1FC7F4}" type="slidenum">
              <a:rPr lang="en-US" smtClean="0"/>
              <a:pPr algn="ctr"/>
              <a:t>6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D8DBB7-0930-C34D-5C53-64D0CBFA0D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200" y="1095968"/>
            <a:ext cx="2634741" cy="5762031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2450" y="5530501"/>
            <a:ext cx="11163300" cy="1025573"/>
          </a:xfrm>
        </p:spPr>
        <p:txBody>
          <a:bodyPr/>
          <a:lstStyle/>
          <a:p>
            <a:r>
              <a:rPr lang="is-IS" dirty="0"/>
              <a:t>Meðferðarkjarninn – 70.000 m2 – 6 hæðir og kjallari</a:t>
            </a:r>
            <a:br>
              <a:rPr lang="is-IS" dirty="0"/>
            </a:br>
            <a:r>
              <a:rPr lang="is-IS" sz="1600" i="1" dirty="0"/>
              <a:t>hönnun 2016-2022             framkvæmdir 2018-2026</a:t>
            </a:r>
            <a:endParaRPr lang="en-US" sz="1600" i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5530501"/>
            <a:ext cx="11172825" cy="1025573"/>
          </a:xfrm>
        </p:spPr>
        <p:txBody>
          <a:bodyPr/>
          <a:lstStyle/>
          <a:p>
            <a:r>
              <a:rPr lang="is-IS" dirty="0"/>
              <a:t>Rannsóknahúsið – 17.000 m2 – 5 hæðir </a:t>
            </a:r>
            <a:br>
              <a:rPr lang="is-IS" dirty="0"/>
            </a:br>
            <a:r>
              <a:rPr lang="is-IS" dirty="0"/>
              <a:t>sameinar nær alla rannsóknarstarfsemi spítalans </a:t>
            </a:r>
            <a:br>
              <a:rPr lang="is-IS" dirty="0"/>
            </a:br>
            <a:r>
              <a:rPr lang="is-IS" sz="1800" i="1" dirty="0"/>
              <a:t>hönnun 2018 – 2022.   framkvæmdir 2021 - 2026</a:t>
            </a:r>
            <a:endParaRPr lang="en-US" sz="1600" i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026" y="5530501"/>
            <a:ext cx="10887074" cy="1025573"/>
          </a:xfrm>
        </p:spPr>
        <p:txBody>
          <a:bodyPr/>
          <a:lstStyle/>
          <a:p>
            <a:r>
              <a:rPr lang="is-IS" dirty="0"/>
              <a:t>Bílastæða- og tæknihús  –  550 stæði</a:t>
            </a:r>
            <a:br>
              <a:rPr lang="is-IS" dirty="0"/>
            </a:br>
            <a:r>
              <a:rPr lang="is-IS" sz="1600" i="1" dirty="0"/>
              <a:t>Hönnun 2019-2022 -  Framkvæmdir 2021-2024 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1583198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7675" y="5530501"/>
            <a:ext cx="11258549" cy="1025573"/>
          </a:xfrm>
        </p:spPr>
        <p:txBody>
          <a:bodyPr/>
          <a:lstStyle/>
          <a:p>
            <a:r>
              <a:rPr lang="is-IS" dirty="0"/>
              <a:t>Heilbrigðisvísindasvið hí – nýbygging 7.000 m2 + endurbætur á læknagarði</a:t>
            </a:r>
            <a:br>
              <a:rPr lang="is-IS" dirty="0"/>
            </a:br>
            <a:r>
              <a:rPr lang="is-IS" sz="1600" i="1" dirty="0"/>
              <a:t>Hönnun 2018-2022.       Framkvæmdir 2022 – 2026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58849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82612" y="441326"/>
            <a:ext cx="9607771" cy="138747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400" kern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Lág</a:t>
            </a:r>
            <a:r>
              <a:rPr lang="en-US" sz="34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400" kern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dánartíðni</a:t>
            </a:r>
            <a:r>
              <a:rPr lang="en-US" sz="34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400" kern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eftir</a:t>
            </a:r>
            <a:r>
              <a:rPr lang="en-US" sz="34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400" kern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heilablóðfall</a:t>
            </a:r>
            <a:r>
              <a:rPr lang="en-US" sz="34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4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Ísland </a:t>
            </a:r>
            <a:r>
              <a:rPr lang="en-US" sz="1400" kern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vs.OECD</a:t>
            </a:r>
            <a:br>
              <a:rPr lang="en-US" sz="3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34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F92BFCB-FCD4-46E1-B5E4-88840D2F45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34800" y="6611937"/>
            <a:ext cx="457200" cy="246063"/>
          </a:xfrm>
        </p:spPr>
        <p:txBody>
          <a:bodyPr anchor="ctr"/>
          <a:lstStyle/>
          <a:p>
            <a:pPr algn="ctr"/>
            <a:fld id="{11E16674-77CE-4F8D-A577-F83E2D1FC7F4}" type="slidenum">
              <a:rPr lang="en-US" smtClean="0"/>
              <a:pPr algn="ctr"/>
              <a:t>7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BDF0FD2-D288-9DD9-F561-40099C249C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1292" y="1153886"/>
            <a:ext cx="2694484" cy="5704114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yggnunúmersstaðgengill 1">
            <a:extLst>
              <a:ext uri="{FF2B5EF4-FFF2-40B4-BE49-F238E27FC236}">
                <a16:creationId xmlns:a16="http://schemas.microsoft.com/office/drawing/2014/main" id="{3C6902A9-3B3E-4507-BE58-80C4B02656F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1E16674-77CE-4F8D-A577-F83E2D1FC7F4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18" name="Textarammi 17">
            <a:extLst>
              <a:ext uri="{FF2B5EF4-FFF2-40B4-BE49-F238E27FC236}">
                <a16:creationId xmlns:a16="http://schemas.microsoft.com/office/drawing/2014/main" id="{41554EE8-6467-4AFC-9CEE-EF7A988E5460}"/>
              </a:ext>
            </a:extLst>
          </p:cNvPr>
          <p:cNvSpPr txBox="1"/>
          <p:nvPr/>
        </p:nvSpPr>
        <p:spPr>
          <a:xfrm>
            <a:off x="229353" y="105788"/>
            <a:ext cx="79604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32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LÁG DÁNARTÍÐNI VEGNA COVID-19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E851E0-CA86-393C-DE04-8868936233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750" y="1293018"/>
            <a:ext cx="8420100" cy="4271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34685"/>
      </p:ext>
    </p:extLst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DAF1966E-FD40-4A4A-B61B-C4DF7FA05F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047BFA19-D45E-416B-A404-7AF2F3F27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8E0105E7-23DB-4CF2-8258-FF47C762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125684" y="521208"/>
            <a:ext cx="10168128" cy="117957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kern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Heilbrigðisstofnanir</a:t>
            </a:r>
            <a:endParaRPr lang="en-US" sz="3600" kern="12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74B4F7D-14B2-478B-8BF5-01E4E0C5D2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908304" y="1728216"/>
            <a:ext cx="10168128" cy="3695020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1800" b="1" dirty="0" err="1">
                <a:latin typeface="+mj-lt"/>
                <a:ea typeface="+mn-ea"/>
              </a:rPr>
              <a:t>Stofnanir</a:t>
            </a:r>
            <a:endParaRPr lang="en-US" sz="1800" b="1" dirty="0">
              <a:latin typeface="+mj-lt"/>
              <a:ea typeface="+mn-ea"/>
            </a:endParaRPr>
          </a:p>
          <a:p>
            <a:r>
              <a:rPr lang="en-US" sz="1800" dirty="0">
                <a:latin typeface="+mj-lt"/>
                <a:ea typeface="+mn-ea"/>
              </a:rPr>
              <a:t>Eitt </a:t>
            </a:r>
            <a:r>
              <a:rPr lang="en-US" sz="1800" dirty="0" err="1">
                <a:latin typeface="+mj-lt"/>
                <a:ea typeface="+mn-ea"/>
              </a:rPr>
              <a:t>háskólasjúkrahús</a:t>
            </a:r>
            <a:r>
              <a:rPr lang="en-US" sz="1800" dirty="0">
                <a:latin typeface="+mj-lt"/>
                <a:ea typeface="+mn-ea"/>
              </a:rPr>
              <a:t> </a:t>
            </a:r>
          </a:p>
          <a:p>
            <a:r>
              <a:rPr lang="en-US" sz="1800" dirty="0" err="1">
                <a:latin typeface="+mj-lt"/>
                <a:ea typeface="+mn-ea"/>
              </a:rPr>
              <a:t>Einn</a:t>
            </a:r>
            <a:r>
              <a:rPr lang="en-US" sz="1800" dirty="0">
                <a:latin typeface="+mj-lt"/>
                <a:ea typeface="+mn-ea"/>
              </a:rPr>
              <a:t> </a:t>
            </a:r>
            <a:r>
              <a:rPr lang="en-US" sz="1800" dirty="0" err="1">
                <a:latin typeface="+mj-lt"/>
                <a:ea typeface="+mn-ea"/>
              </a:rPr>
              <a:t>kennsluspítali</a:t>
            </a:r>
            <a:endParaRPr lang="en-US" sz="1800" dirty="0">
              <a:latin typeface="+mj-lt"/>
              <a:ea typeface="+mn-ea"/>
            </a:endParaRPr>
          </a:p>
          <a:p>
            <a:r>
              <a:rPr lang="en-US" sz="1800" dirty="0" err="1">
                <a:latin typeface="+mj-lt"/>
                <a:ea typeface="+mn-ea"/>
              </a:rPr>
              <a:t>Nokkur</a:t>
            </a:r>
            <a:r>
              <a:rPr lang="en-US" sz="1800" dirty="0">
                <a:latin typeface="+mj-lt"/>
                <a:ea typeface="+mn-ea"/>
              </a:rPr>
              <a:t> </a:t>
            </a:r>
            <a:r>
              <a:rPr lang="en-US" sz="1800" dirty="0" err="1">
                <a:latin typeface="+mj-lt"/>
                <a:ea typeface="+mn-ea"/>
              </a:rPr>
              <a:t>smærri</a:t>
            </a:r>
            <a:r>
              <a:rPr lang="en-US" sz="1800" dirty="0">
                <a:latin typeface="+mj-lt"/>
                <a:ea typeface="+mn-ea"/>
              </a:rPr>
              <a:t> </a:t>
            </a:r>
            <a:r>
              <a:rPr lang="en-US" sz="1800" dirty="0" err="1">
                <a:latin typeface="+mj-lt"/>
                <a:ea typeface="+mn-ea"/>
              </a:rPr>
              <a:t>sjúkrahús</a:t>
            </a:r>
            <a:endParaRPr lang="en-US" sz="1800" dirty="0">
              <a:latin typeface="+mj-lt"/>
              <a:ea typeface="+mn-ea"/>
            </a:endParaRPr>
          </a:p>
          <a:p>
            <a:pPr lvl="1">
              <a:buFont typeface="Arial" pitchFamily="34" charset="0"/>
              <a:buChar char="•"/>
            </a:pPr>
            <a:r>
              <a:rPr lang="en-US" dirty="0" err="1">
                <a:latin typeface="+mj-lt"/>
                <a:ea typeface="+mn-ea"/>
              </a:rPr>
              <a:t>Heilsugæsla</a:t>
            </a:r>
            <a:endParaRPr lang="en-US" dirty="0">
              <a:latin typeface="+mj-lt"/>
              <a:ea typeface="+mn-ea"/>
            </a:endParaRPr>
          </a:p>
          <a:p>
            <a:pPr lvl="1">
              <a:buFont typeface="Arial" pitchFamily="34" charset="0"/>
              <a:buChar char="•"/>
            </a:pPr>
            <a:r>
              <a:rPr lang="en-US" dirty="0" err="1">
                <a:latin typeface="+mj-lt"/>
                <a:ea typeface="+mn-ea"/>
              </a:rPr>
              <a:t>Hjúkrunarheimili</a:t>
            </a:r>
            <a:r>
              <a:rPr lang="en-US" dirty="0">
                <a:latin typeface="+mj-lt"/>
                <a:ea typeface="+mn-ea"/>
              </a:rPr>
              <a:t> / </a:t>
            </a:r>
            <a:r>
              <a:rPr lang="en-US" dirty="0" err="1">
                <a:latin typeface="+mj-lt"/>
                <a:ea typeface="+mn-ea"/>
              </a:rPr>
              <a:t>hjúkrunardeildir</a:t>
            </a:r>
            <a:endParaRPr lang="en-US" dirty="0">
              <a:latin typeface="+mj-lt"/>
              <a:ea typeface="+mn-ea"/>
            </a:endParaRPr>
          </a:p>
          <a:p>
            <a:r>
              <a:rPr lang="en-US" sz="1800" dirty="0" err="1">
                <a:latin typeface="+mj-lt"/>
                <a:ea typeface="+mn-ea"/>
              </a:rPr>
              <a:t>Heilsugæslustöðvar</a:t>
            </a:r>
            <a:endParaRPr lang="en-US" sz="1800" dirty="0">
              <a:latin typeface="+mj-lt"/>
              <a:ea typeface="+mn-ea"/>
            </a:endParaRPr>
          </a:p>
          <a:p>
            <a:r>
              <a:rPr lang="en-US" sz="1800" dirty="0" err="1">
                <a:latin typeface="+mj-lt"/>
                <a:ea typeface="+mn-ea"/>
              </a:rPr>
              <a:t>Einkareknar</a:t>
            </a:r>
            <a:r>
              <a:rPr lang="en-US" sz="1800" dirty="0">
                <a:latin typeface="+mj-lt"/>
                <a:ea typeface="+mn-ea"/>
              </a:rPr>
              <a:t> </a:t>
            </a:r>
            <a:r>
              <a:rPr lang="en-US" sz="1800" dirty="0" err="1">
                <a:latin typeface="+mj-lt"/>
                <a:ea typeface="+mn-ea"/>
              </a:rPr>
              <a:t>stofur</a:t>
            </a:r>
            <a:r>
              <a:rPr lang="en-US" sz="1800" dirty="0">
                <a:latin typeface="+mj-lt"/>
                <a:ea typeface="+mn-ea"/>
              </a:rPr>
              <a:t> </a:t>
            </a:r>
            <a:r>
              <a:rPr lang="en-US" sz="1800" dirty="0" err="1">
                <a:latin typeface="+mj-lt"/>
                <a:ea typeface="+mn-ea"/>
              </a:rPr>
              <a:t>heilbrigðisstarfsmanna</a:t>
            </a:r>
            <a:endParaRPr lang="en-US" sz="1800" dirty="0">
              <a:latin typeface="+mj-lt"/>
              <a:ea typeface="+mn-ea"/>
            </a:endParaRPr>
          </a:p>
          <a:p>
            <a:pPr marL="228600" lvl="1">
              <a:buFont typeface="Arial" panose="020B0604020202020204" pitchFamily="34" charset="0"/>
              <a:buChar char="•"/>
            </a:pPr>
            <a:endParaRPr lang="en-US" b="1" dirty="0">
              <a:latin typeface="+mj-lt"/>
              <a:ea typeface="+mn-ea"/>
            </a:endParaRPr>
          </a:p>
          <a:p>
            <a:pPr marL="228600" lvl="1">
              <a:buFont typeface="Arial" panose="020B0604020202020204" pitchFamily="34" charset="0"/>
              <a:buChar char="•"/>
            </a:pPr>
            <a:r>
              <a:rPr lang="en-US" b="1" dirty="0" err="1">
                <a:latin typeface="+mj-lt"/>
                <a:ea typeface="+mn-ea"/>
              </a:rPr>
              <a:t>Rafræn</a:t>
            </a:r>
            <a:r>
              <a:rPr lang="en-US" b="1" dirty="0">
                <a:latin typeface="+mj-lt"/>
                <a:ea typeface="+mn-ea"/>
              </a:rPr>
              <a:t> </a:t>
            </a:r>
            <a:r>
              <a:rPr lang="en-US" b="1" dirty="0" err="1">
                <a:latin typeface="+mj-lt"/>
                <a:ea typeface="+mn-ea"/>
              </a:rPr>
              <a:t>upplýsingakerfi</a:t>
            </a:r>
            <a:endParaRPr lang="en-US" b="1" dirty="0">
              <a:latin typeface="+mj-lt"/>
              <a:ea typeface="+mn-ea"/>
            </a:endParaRPr>
          </a:p>
          <a:p>
            <a:r>
              <a:rPr lang="en-US" sz="1800" dirty="0" err="1">
                <a:latin typeface="+mj-lt"/>
                <a:ea typeface="+mn-ea"/>
              </a:rPr>
              <a:t>Klínísk</a:t>
            </a:r>
            <a:r>
              <a:rPr lang="en-US" sz="1800" dirty="0">
                <a:latin typeface="+mj-lt"/>
                <a:ea typeface="+mn-ea"/>
              </a:rPr>
              <a:t> </a:t>
            </a:r>
            <a:r>
              <a:rPr lang="en-US" sz="1800" dirty="0" err="1">
                <a:latin typeface="+mj-lt"/>
                <a:ea typeface="+mn-ea"/>
              </a:rPr>
              <a:t>upplýsingakerfi</a:t>
            </a:r>
            <a:r>
              <a:rPr lang="en-US" sz="1800" dirty="0">
                <a:latin typeface="+mj-lt"/>
                <a:ea typeface="+mn-ea"/>
              </a:rPr>
              <a:t> </a:t>
            </a:r>
            <a:r>
              <a:rPr lang="en-US" sz="1800" dirty="0" err="1">
                <a:latin typeface="+mj-lt"/>
                <a:ea typeface="+mn-ea"/>
              </a:rPr>
              <a:t>s.s.</a:t>
            </a:r>
            <a:r>
              <a:rPr lang="en-US" sz="1800" dirty="0">
                <a:latin typeface="+mj-lt"/>
                <a:ea typeface="+mn-ea"/>
              </a:rPr>
              <a:t> </a:t>
            </a:r>
            <a:r>
              <a:rPr lang="en-US" sz="1800" dirty="0" err="1">
                <a:latin typeface="+mj-lt"/>
                <a:ea typeface="+mn-ea"/>
              </a:rPr>
              <a:t>rafræn</a:t>
            </a:r>
            <a:r>
              <a:rPr lang="en-US" sz="1800" dirty="0">
                <a:latin typeface="+mj-lt"/>
                <a:ea typeface="+mn-ea"/>
              </a:rPr>
              <a:t> </a:t>
            </a:r>
            <a:r>
              <a:rPr lang="en-US" sz="1800" dirty="0" err="1">
                <a:latin typeface="+mj-lt"/>
                <a:ea typeface="+mn-ea"/>
              </a:rPr>
              <a:t>sjúkraskrá</a:t>
            </a:r>
            <a:r>
              <a:rPr lang="en-US" sz="1800" dirty="0">
                <a:latin typeface="+mj-lt"/>
                <a:ea typeface="+mn-ea"/>
              </a:rPr>
              <a:t>, </a:t>
            </a:r>
            <a:r>
              <a:rPr lang="en-US" sz="1800" dirty="0" err="1">
                <a:latin typeface="+mj-lt"/>
                <a:ea typeface="+mn-ea"/>
              </a:rPr>
              <a:t>lyfjafyrirmæli</a:t>
            </a:r>
            <a:r>
              <a:rPr lang="en-US" sz="1800" dirty="0">
                <a:latin typeface="+mj-lt"/>
                <a:ea typeface="+mn-ea"/>
              </a:rPr>
              <a:t> </a:t>
            </a:r>
            <a:br>
              <a:rPr lang="en-US" sz="1800" dirty="0">
                <a:latin typeface="+mj-lt"/>
                <a:ea typeface="+mn-ea"/>
              </a:rPr>
            </a:br>
            <a:r>
              <a:rPr lang="en-US" sz="1800" dirty="0" err="1">
                <a:latin typeface="+mj-lt"/>
                <a:ea typeface="+mn-ea"/>
              </a:rPr>
              <a:t>og</a:t>
            </a:r>
            <a:r>
              <a:rPr lang="en-US" sz="1800" dirty="0">
                <a:latin typeface="+mj-lt"/>
                <a:ea typeface="+mn-ea"/>
              </a:rPr>
              <a:t> </a:t>
            </a:r>
            <a:r>
              <a:rPr lang="en-US" sz="1800" dirty="0" err="1">
                <a:latin typeface="+mj-lt"/>
                <a:ea typeface="+mn-ea"/>
              </a:rPr>
              <a:t>rannsóknarsvör</a:t>
            </a:r>
            <a:r>
              <a:rPr lang="en-US" sz="1800" dirty="0">
                <a:latin typeface="+mj-lt"/>
                <a:ea typeface="+mn-ea"/>
              </a:rPr>
              <a:t> </a:t>
            </a:r>
          </a:p>
          <a:p>
            <a:r>
              <a:rPr lang="en-US" sz="1800" dirty="0" err="1">
                <a:latin typeface="+mj-lt"/>
                <a:ea typeface="+mn-ea"/>
              </a:rPr>
              <a:t>Samræmt</a:t>
            </a:r>
            <a:r>
              <a:rPr lang="en-US" sz="1800" dirty="0">
                <a:latin typeface="+mj-lt"/>
                <a:ea typeface="+mn-ea"/>
              </a:rPr>
              <a:t> </a:t>
            </a:r>
            <a:r>
              <a:rPr lang="en-US" sz="1800" dirty="0" err="1">
                <a:latin typeface="+mj-lt"/>
                <a:ea typeface="+mn-ea"/>
              </a:rPr>
              <a:t>mannauðs</a:t>
            </a:r>
            <a:r>
              <a:rPr lang="en-US" sz="1800" dirty="0">
                <a:latin typeface="+mj-lt"/>
                <a:ea typeface="+mn-ea"/>
              </a:rPr>
              <a:t>- </a:t>
            </a:r>
            <a:r>
              <a:rPr lang="en-US" sz="1800" dirty="0" err="1">
                <a:latin typeface="+mj-lt"/>
                <a:ea typeface="+mn-ea"/>
              </a:rPr>
              <a:t>og</a:t>
            </a:r>
            <a:r>
              <a:rPr lang="en-US" sz="1800" dirty="0">
                <a:latin typeface="+mj-lt"/>
                <a:ea typeface="+mn-ea"/>
              </a:rPr>
              <a:t> </a:t>
            </a:r>
            <a:r>
              <a:rPr lang="en-US" sz="1800" dirty="0" err="1">
                <a:latin typeface="+mj-lt"/>
                <a:ea typeface="+mn-ea"/>
              </a:rPr>
              <a:t>fjárhagskerfi</a:t>
            </a:r>
            <a:r>
              <a:rPr lang="en-US" sz="1800" dirty="0">
                <a:latin typeface="+mj-lt"/>
                <a:ea typeface="+mn-ea"/>
              </a:rPr>
              <a:t> (</a:t>
            </a:r>
            <a:r>
              <a:rPr lang="en-US" sz="1800" dirty="0" err="1">
                <a:latin typeface="+mj-lt"/>
                <a:ea typeface="+mn-ea"/>
              </a:rPr>
              <a:t>Orri</a:t>
            </a:r>
            <a:r>
              <a:rPr lang="en-US" sz="1800" dirty="0">
                <a:latin typeface="+mj-lt"/>
                <a:ea typeface="+mn-ea"/>
              </a:rPr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7D66F8-4144-4AF3-AFED-CE4E14326A3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34800" y="6611937"/>
            <a:ext cx="457200" cy="246063"/>
          </a:xfrm>
        </p:spPr>
        <p:txBody>
          <a:bodyPr anchor="ctr"/>
          <a:lstStyle/>
          <a:p>
            <a:pPr algn="ctr"/>
            <a:fld id="{11E16674-77CE-4F8D-A577-F83E2D1FC7F4}" type="slidenum">
              <a:rPr lang="en-US" sz="1000" smtClean="0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9</a:t>
            </a:fld>
            <a:endParaRPr 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~5778786">
  <a:themeElements>
    <a:clrScheme name="Landspitali">
      <a:dk1>
        <a:sysClr val="windowText" lastClr="000000"/>
      </a:dk1>
      <a:lt1>
        <a:sysClr val="window" lastClr="FFFFFF"/>
      </a:lt1>
      <a:dk2>
        <a:srgbClr val="A29B95"/>
      </a:dk2>
      <a:lt2>
        <a:srgbClr val="FFFFFF"/>
      </a:lt2>
      <a:accent1>
        <a:srgbClr val="77AEC9"/>
      </a:accent1>
      <a:accent2>
        <a:srgbClr val="E9675D"/>
      </a:accent2>
      <a:accent3>
        <a:srgbClr val="579B78"/>
      </a:accent3>
      <a:accent4>
        <a:srgbClr val="A95697"/>
      </a:accent4>
      <a:accent5>
        <a:srgbClr val="F3CD69"/>
      </a:accent5>
      <a:accent6>
        <a:srgbClr val="A29B95"/>
      </a:accent6>
      <a:hlink>
        <a:srgbClr val="77AEC9"/>
      </a:hlink>
      <a:folHlink>
        <a:srgbClr val="A29B95"/>
      </a:folHlink>
    </a:clrScheme>
    <a:fontScheme name="Landspitali">
      <a:majorFont>
        <a:latin typeface="Arial"/>
        <a:ea typeface=""/>
        <a:cs typeface=""/>
      </a:majorFont>
      <a:minorFont>
        <a:latin typeface="Georg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 w="12700">
          <a:solidFill>
            <a:schemeClr val="accent1"/>
          </a:solidFill>
        </a:ln>
      </a:spPr>
      <a:bodyPr rtlCol="0" anchor="ctr"/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dirty="0" err="1" smtClean="0"/>
        </a:defPPr>
      </a:lstStyle>
    </a:txDef>
  </a:objectDefaults>
  <a:extraClrSchemeLst/>
  <a:custClrLst>
    <a:custClr name="82 | 155 | 202">
      <a:srgbClr val="529BCA"/>
    </a:custClr>
    <a:custClr name="119 | 174 | 201">
      <a:srgbClr val="77AEC9"/>
    </a:custClr>
    <a:custClr name="152 | 194 | 215">
      <a:srgbClr val="98C2D7"/>
    </a:custClr>
    <a:custClr name="162 | 155 | 149">
      <a:srgbClr val="A29B95"/>
    </a:custClr>
    <a:custClr name="170 | 170 | 164">
      <a:srgbClr val="AAAAA4"/>
    </a:custClr>
    <a:custClr name="189 | 183 | 178">
      <a:srgbClr val="BDB7B2"/>
    </a:custClr>
    <a:custClr name="169 | 86 | 151">
      <a:srgbClr val="A95697"/>
    </a:custClr>
    <a:custClr name="233 | 103 | 93">
      <a:srgbClr val="E9675D"/>
    </a:custClr>
    <a:custClr name="243 | 205 | 105">
      <a:srgbClr val="F3CD69"/>
    </a:custClr>
    <a:custClr name="111 | 50 | 21">
      <a:srgbClr val="6F3215"/>
    </a:custClr>
    <a:custClr name="87 | 155 | 120">
      <a:srgbClr val="579B78"/>
    </a:custClr>
    <a:custClr name="126 | 180 | 151">
      <a:srgbClr val="7EB497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Landspitali">
      <a:dk1>
        <a:sysClr val="windowText" lastClr="000000"/>
      </a:dk1>
      <a:lt1>
        <a:sysClr val="window" lastClr="FFFFFF"/>
      </a:lt1>
      <a:dk2>
        <a:srgbClr val="A29B95"/>
      </a:dk2>
      <a:lt2>
        <a:srgbClr val="FFFFFF"/>
      </a:lt2>
      <a:accent1>
        <a:srgbClr val="77AEC9"/>
      </a:accent1>
      <a:accent2>
        <a:srgbClr val="E9675D"/>
      </a:accent2>
      <a:accent3>
        <a:srgbClr val="579B78"/>
      </a:accent3>
      <a:accent4>
        <a:srgbClr val="A95697"/>
      </a:accent4>
      <a:accent5>
        <a:srgbClr val="F3CD69"/>
      </a:accent5>
      <a:accent6>
        <a:srgbClr val="A29B95"/>
      </a:accent6>
      <a:hlink>
        <a:srgbClr val="77AEC9"/>
      </a:hlink>
      <a:folHlink>
        <a:srgbClr val="A29B95"/>
      </a:folHlink>
    </a:clrScheme>
    <a:fontScheme name="Landspitali">
      <a:majorFont>
        <a:latin typeface="Arial"/>
        <a:ea typeface=""/>
        <a:cs typeface=""/>
      </a:majorFont>
      <a:minorFont>
        <a:latin typeface="Georg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Landspitali">
      <a:dk1>
        <a:sysClr val="windowText" lastClr="000000"/>
      </a:dk1>
      <a:lt1>
        <a:sysClr val="window" lastClr="FFFFFF"/>
      </a:lt1>
      <a:dk2>
        <a:srgbClr val="A29B95"/>
      </a:dk2>
      <a:lt2>
        <a:srgbClr val="FFFFFF"/>
      </a:lt2>
      <a:accent1>
        <a:srgbClr val="77AEC9"/>
      </a:accent1>
      <a:accent2>
        <a:srgbClr val="E9675D"/>
      </a:accent2>
      <a:accent3>
        <a:srgbClr val="579B78"/>
      </a:accent3>
      <a:accent4>
        <a:srgbClr val="A95697"/>
      </a:accent4>
      <a:accent5>
        <a:srgbClr val="F3CD69"/>
      </a:accent5>
      <a:accent6>
        <a:srgbClr val="A29B95"/>
      </a:accent6>
      <a:hlink>
        <a:srgbClr val="77AEC9"/>
      </a:hlink>
      <a:folHlink>
        <a:srgbClr val="A29B95"/>
      </a:folHlink>
    </a:clrScheme>
    <a:fontScheme name="Landspitali">
      <a:majorFont>
        <a:latin typeface="Arial"/>
        <a:ea typeface=""/>
        <a:cs typeface=""/>
      </a:majorFont>
      <a:minorFont>
        <a:latin typeface="Georg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Landspitali">
    <a:dk1>
      <a:sysClr val="windowText" lastClr="000000"/>
    </a:dk1>
    <a:lt1>
      <a:sysClr val="window" lastClr="FFFFFF"/>
    </a:lt1>
    <a:dk2>
      <a:srgbClr val="A29B95"/>
    </a:dk2>
    <a:lt2>
      <a:srgbClr val="FFFFFF"/>
    </a:lt2>
    <a:accent1>
      <a:srgbClr val="77AEC9"/>
    </a:accent1>
    <a:accent2>
      <a:srgbClr val="E9675D"/>
    </a:accent2>
    <a:accent3>
      <a:srgbClr val="579B78"/>
    </a:accent3>
    <a:accent4>
      <a:srgbClr val="A95697"/>
    </a:accent4>
    <a:accent5>
      <a:srgbClr val="F3CD69"/>
    </a:accent5>
    <a:accent6>
      <a:srgbClr val="A29B95"/>
    </a:accent6>
    <a:hlink>
      <a:srgbClr val="77AEC9"/>
    </a:hlink>
    <a:folHlink>
      <a:srgbClr val="A29B95"/>
    </a:folHlink>
  </a:clrScheme>
</a:themeOverride>
</file>

<file path=ppt/theme/themeOverride10.xml><?xml version="1.0" encoding="utf-8"?>
<a:themeOverride xmlns:a="http://schemas.openxmlformats.org/drawingml/2006/main">
  <a:clrScheme name="Landspitali">
    <a:dk1>
      <a:sysClr val="windowText" lastClr="000000"/>
    </a:dk1>
    <a:lt1>
      <a:sysClr val="window" lastClr="FFFFFF"/>
    </a:lt1>
    <a:dk2>
      <a:srgbClr val="A29B95"/>
    </a:dk2>
    <a:lt2>
      <a:srgbClr val="FFFFFF"/>
    </a:lt2>
    <a:accent1>
      <a:srgbClr val="77AEC9"/>
    </a:accent1>
    <a:accent2>
      <a:srgbClr val="E9675D"/>
    </a:accent2>
    <a:accent3>
      <a:srgbClr val="579B78"/>
    </a:accent3>
    <a:accent4>
      <a:srgbClr val="A95697"/>
    </a:accent4>
    <a:accent5>
      <a:srgbClr val="F3CD69"/>
    </a:accent5>
    <a:accent6>
      <a:srgbClr val="A29B95"/>
    </a:accent6>
    <a:hlink>
      <a:srgbClr val="77AEC9"/>
    </a:hlink>
    <a:folHlink>
      <a:srgbClr val="A29B95"/>
    </a:folHlink>
  </a:clrScheme>
</a:themeOverride>
</file>

<file path=ppt/theme/themeOverride11.xml><?xml version="1.0" encoding="utf-8"?>
<a:themeOverride xmlns:a="http://schemas.openxmlformats.org/drawingml/2006/main">
  <a:clrScheme name="Landspitali">
    <a:dk1>
      <a:sysClr val="windowText" lastClr="000000"/>
    </a:dk1>
    <a:lt1>
      <a:sysClr val="window" lastClr="FFFFFF"/>
    </a:lt1>
    <a:dk2>
      <a:srgbClr val="A29B95"/>
    </a:dk2>
    <a:lt2>
      <a:srgbClr val="FFFFFF"/>
    </a:lt2>
    <a:accent1>
      <a:srgbClr val="77AEC9"/>
    </a:accent1>
    <a:accent2>
      <a:srgbClr val="E9675D"/>
    </a:accent2>
    <a:accent3>
      <a:srgbClr val="579B78"/>
    </a:accent3>
    <a:accent4>
      <a:srgbClr val="A95697"/>
    </a:accent4>
    <a:accent5>
      <a:srgbClr val="F3CD69"/>
    </a:accent5>
    <a:accent6>
      <a:srgbClr val="A29B95"/>
    </a:accent6>
    <a:hlink>
      <a:srgbClr val="77AEC9"/>
    </a:hlink>
    <a:folHlink>
      <a:srgbClr val="A29B95"/>
    </a:folHlink>
  </a:clrScheme>
</a:themeOverride>
</file>

<file path=ppt/theme/themeOverride2.xml><?xml version="1.0" encoding="utf-8"?>
<a:themeOverride xmlns:a="http://schemas.openxmlformats.org/drawingml/2006/main">
  <a:clrScheme name="Landspitali">
    <a:dk1>
      <a:sysClr val="windowText" lastClr="000000"/>
    </a:dk1>
    <a:lt1>
      <a:sysClr val="window" lastClr="FFFFFF"/>
    </a:lt1>
    <a:dk2>
      <a:srgbClr val="A29B95"/>
    </a:dk2>
    <a:lt2>
      <a:srgbClr val="FFFFFF"/>
    </a:lt2>
    <a:accent1>
      <a:srgbClr val="77AEC9"/>
    </a:accent1>
    <a:accent2>
      <a:srgbClr val="E9675D"/>
    </a:accent2>
    <a:accent3>
      <a:srgbClr val="579B78"/>
    </a:accent3>
    <a:accent4>
      <a:srgbClr val="A95697"/>
    </a:accent4>
    <a:accent5>
      <a:srgbClr val="F3CD69"/>
    </a:accent5>
    <a:accent6>
      <a:srgbClr val="A29B95"/>
    </a:accent6>
    <a:hlink>
      <a:srgbClr val="77AEC9"/>
    </a:hlink>
    <a:folHlink>
      <a:srgbClr val="A29B95"/>
    </a:folHlink>
  </a:clrScheme>
</a:themeOverride>
</file>

<file path=ppt/theme/themeOverride3.xml><?xml version="1.0" encoding="utf-8"?>
<a:themeOverride xmlns:a="http://schemas.openxmlformats.org/drawingml/2006/main">
  <a:clrScheme name="Landspitali">
    <a:dk1>
      <a:sysClr val="windowText" lastClr="000000"/>
    </a:dk1>
    <a:lt1>
      <a:sysClr val="window" lastClr="FFFFFF"/>
    </a:lt1>
    <a:dk2>
      <a:srgbClr val="A29B95"/>
    </a:dk2>
    <a:lt2>
      <a:srgbClr val="FFFFFF"/>
    </a:lt2>
    <a:accent1>
      <a:srgbClr val="77AEC9"/>
    </a:accent1>
    <a:accent2>
      <a:srgbClr val="E9675D"/>
    </a:accent2>
    <a:accent3>
      <a:srgbClr val="579B78"/>
    </a:accent3>
    <a:accent4>
      <a:srgbClr val="A95697"/>
    </a:accent4>
    <a:accent5>
      <a:srgbClr val="F3CD69"/>
    </a:accent5>
    <a:accent6>
      <a:srgbClr val="A29B95"/>
    </a:accent6>
    <a:hlink>
      <a:srgbClr val="77AEC9"/>
    </a:hlink>
    <a:folHlink>
      <a:srgbClr val="A29B95"/>
    </a:folHlink>
  </a:clrScheme>
</a:themeOverride>
</file>

<file path=ppt/theme/themeOverride4.xml><?xml version="1.0" encoding="utf-8"?>
<a:themeOverride xmlns:a="http://schemas.openxmlformats.org/drawingml/2006/main">
  <a:clrScheme name="Landspitali">
    <a:dk1>
      <a:sysClr val="windowText" lastClr="000000"/>
    </a:dk1>
    <a:lt1>
      <a:sysClr val="window" lastClr="FFFFFF"/>
    </a:lt1>
    <a:dk2>
      <a:srgbClr val="A29B95"/>
    </a:dk2>
    <a:lt2>
      <a:srgbClr val="FFFFFF"/>
    </a:lt2>
    <a:accent1>
      <a:srgbClr val="77AEC9"/>
    </a:accent1>
    <a:accent2>
      <a:srgbClr val="E9675D"/>
    </a:accent2>
    <a:accent3>
      <a:srgbClr val="579B78"/>
    </a:accent3>
    <a:accent4>
      <a:srgbClr val="A95697"/>
    </a:accent4>
    <a:accent5>
      <a:srgbClr val="F3CD69"/>
    </a:accent5>
    <a:accent6>
      <a:srgbClr val="A29B95"/>
    </a:accent6>
    <a:hlink>
      <a:srgbClr val="77AEC9"/>
    </a:hlink>
    <a:folHlink>
      <a:srgbClr val="A29B95"/>
    </a:folHlink>
  </a:clrScheme>
</a:themeOverride>
</file>

<file path=ppt/theme/themeOverride5.xml><?xml version="1.0" encoding="utf-8"?>
<a:themeOverride xmlns:a="http://schemas.openxmlformats.org/drawingml/2006/main">
  <a:clrScheme name="Landspitali">
    <a:dk1>
      <a:sysClr val="windowText" lastClr="000000"/>
    </a:dk1>
    <a:lt1>
      <a:sysClr val="window" lastClr="FFFFFF"/>
    </a:lt1>
    <a:dk2>
      <a:srgbClr val="A29B95"/>
    </a:dk2>
    <a:lt2>
      <a:srgbClr val="FFFFFF"/>
    </a:lt2>
    <a:accent1>
      <a:srgbClr val="77AEC9"/>
    </a:accent1>
    <a:accent2>
      <a:srgbClr val="E9675D"/>
    </a:accent2>
    <a:accent3>
      <a:srgbClr val="579B78"/>
    </a:accent3>
    <a:accent4>
      <a:srgbClr val="A95697"/>
    </a:accent4>
    <a:accent5>
      <a:srgbClr val="F3CD69"/>
    </a:accent5>
    <a:accent6>
      <a:srgbClr val="A29B95"/>
    </a:accent6>
    <a:hlink>
      <a:srgbClr val="77AEC9"/>
    </a:hlink>
    <a:folHlink>
      <a:srgbClr val="A29B95"/>
    </a:folHlink>
  </a:clrScheme>
</a:themeOverride>
</file>

<file path=ppt/theme/themeOverride6.xml><?xml version="1.0" encoding="utf-8"?>
<a:themeOverride xmlns:a="http://schemas.openxmlformats.org/drawingml/2006/main">
  <a:clrScheme name="Landspitali">
    <a:dk1>
      <a:sysClr val="windowText" lastClr="000000"/>
    </a:dk1>
    <a:lt1>
      <a:sysClr val="window" lastClr="FFFFFF"/>
    </a:lt1>
    <a:dk2>
      <a:srgbClr val="A29B95"/>
    </a:dk2>
    <a:lt2>
      <a:srgbClr val="FFFFFF"/>
    </a:lt2>
    <a:accent1>
      <a:srgbClr val="77AEC9"/>
    </a:accent1>
    <a:accent2>
      <a:srgbClr val="E9675D"/>
    </a:accent2>
    <a:accent3>
      <a:srgbClr val="579B78"/>
    </a:accent3>
    <a:accent4>
      <a:srgbClr val="A95697"/>
    </a:accent4>
    <a:accent5>
      <a:srgbClr val="F3CD69"/>
    </a:accent5>
    <a:accent6>
      <a:srgbClr val="A29B95"/>
    </a:accent6>
    <a:hlink>
      <a:srgbClr val="77AEC9"/>
    </a:hlink>
    <a:folHlink>
      <a:srgbClr val="A29B95"/>
    </a:folHlink>
  </a:clrScheme>
</a:themeOverride>
</file>

<file path=ppt/theme/themeOverride7.xml><?xml version="1.0" encoding="utf-8"?>
<a:themeOverride xmlns:a="http://schemas.openxmlformats.org/drawingml/2006/main">
  <a:clrScheme name="Landspitali">
    <a:dk1>
      <a:sysClr val="windowText" lastClr="000000"/>
    </a:dk1>
    <a:lt1>
      <a:sysClr val="window" lastClr="FFFFFF"/>
    </a:lt1>
    <a:dk2>
      <a:srgbClr val="A29B95"/>
    </a:dk2>
    <a:lt2>
      <a:srgbClr val="FFFFFF"/>
    </a:lt2>
    <a:accent1>
      <a:srgbClr val="77AEC9"/>
    </a:accent1>
    <a:accent2>
      <a:srgbClr val="E9675D"/>
    </a:accent2>
    <a:accent3>
      <a:srgbClr val="579B78"/>
    </a:accent3>
    <a:accent4>
      <a:srgbClr val="A95697"/>
    </a:accent4>
    <a:accent5>
      <a:srgbClr val="F3CD69"/>
    </a:accent5>
    <a:accent6>
      <a:srgbClr val="A29B95"/>
    </a:accent6>
    <a:hlink>
      <a:srgbClr val="77AEC9"/>
    </a:hlink>
    <a:folHlink>
      <a:srgbClr val="A29B95"/>
    </a:folHlink>
  </a:clrScheme>
</a:themeOverride>
</file>

<file path=ppt/theme/themeOverride8.xml><?xml version="1.0" encoding="utf-8"?>
<a:themeOverride xmlns:a="http://schemas.openxmlformats.org/drawingml/2006/main">
  <a:clrScheme name="Landspitali">
    <a:dk1>
      <a:sysClr val="windowText" lastClr="000000"/>
    </a:dk1>
    <a:lt1>
      <a:sysClr val="window" lastClr="FFFFFF"/>
    </a:lt1>
    <a:dk2>
      <a:srgbClr val="A29B95"/>
    </a:dk2>
    <a:lt2>
      <a:srgbClr val="FFFFFF"/>
    </a:lt2>
    <a:accent1>
      <a:srgbClr val="77AEC9"/>
    </a:accent1>
    <a:accent2>
      <a:srgbClr val="E9675D"/>
    </a:accent2>
    <a:accent3>
      <a:srgbClr val="579B78"/>
    </a:accent3>
    <a:accent4>
      <a:srgbClr val="A95697"/>
    </a:accent4>
    <a:accent5>
      <a:srgbClr val="F3CD69"/>
    </a:accent5>
    <a:accent6>
      <a:srgbClr val="A29B95"/>
    </a:accent6>
    <a:hlink>
      <a:srgbClr val="77AEC9"/>
    </a:hlink>
    <a:folHlink>
      <a:srgbClr val="A29B95"/>
    </a:folHlink>
  </a:clrScheme>
</a:themeOverride>
</file>

<file path=ppt/theme/themeOverride9.xml><?xml version="1.0" encoding="utf-8"?>
<a:themeOverride xmlns:a="http://schemas.openxmlformats.org/drawingml/2006/main">
  <a:clrScheme name="Landspitali">
    <a:dk1>
      <a:sysClr val="windowText" lastClr="000000"/>
    </a:dk1>
    <a:lt1>
      <a:sysClr val="window" lastClr="FFFFFF"/>
    </a:lt1>
    <a:dk2>
      <a:srgbClr val="A29B95"/>
    </a:dk2>
    <a:lt2>
      <a:srgbClr val="FFFFFF"/>
    </a:lt2>
    <a:accent1>
      <a:srgbClr val="77AEC9"/>
    </a:accent1>
    <a:accent2>
      <a:srgbClr val="E9675D"/>
    </a:accent2>
    <a:accent3>
      <a:srgbClr val="579B78"/>
    </a:accent3>
    <a:accent4>
      <a:srgbClr val="A95697"/>
    </a:accent4>
    <a:accent5>
      <a:srgbClr val="F3CD69"/>
    </a:accent5>
    <a:accent6>
      <a:srgbClr val="A29B95"/>
    </a:accent6>
    <a:hlink>
      <a:srgbClr val="77AEC9"/>
    </a:hlink>
    <a:folHlink>
      <a:srgbClr val="A29B95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10586</TotalTime>
  <Words>1544</Words>
  <Application>Microsoft Office PowerPoint</Application>
  <PresentationFormat>Widescreen</PresentationFormat>
  <Paragraphs>379</Paragraphs>
  <Slides>63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68" baseType="lpstr">
      <vt:lpstr>Arial</vt:lpstr>
      <vt:lpstr>Calibri</vt:lpstr>
      <vt:lpstr>Georgia</vt:lpstr>
      <vt:lpstr>Times New Roman</vt:lpstr>
      <vt:lpstr>~5778786</vt:lpstr>
      <vt:lpstr>PowerPoint Presentation</vt:lpstr>
      <vt:lpstr>Yfirlit kynningar</vt:lpstr>
      <vt:lpstr>Íslenska heilbrigðiskerfið</vt:lpstr>
      <vt:lpstr>Skipulag heilbrigðisþjónustu</vt:lpstr>
      <vt:lpstr>Lág dánartíðni vegna krabbameina Ísland vs. OECD </vt:lpstr>
      <vt:lpstr>Lág dánartíðni eftir kransæðastíflu  Ísland vs. OECD </vt:lpstr>
      <vt:lpstr>Lág dánartíðni eftir heilablóðfall Ísland vs.OECD </vt:lpstr>
      <vt:lpstr>PowerPoint Presentation</vt:lpstr>
      <vt:lpstr>Heilbrigðisstofnanir</vt:lpstr>
      <vt:lpstr>PowerPoint Presentation</vt:lpstr>
      <vt:lpstr>PowerPoint Presentation</vt:lpstr>
      <vt:lpstr>PowerPoint Presentation</vt:lpstr>
      <vt:lpstr>PowerPoint Presentation</vt:lpstr>
      <vt:lpstr>Hlutverk</vt:lpstr>
      <vt:lpstr>Gildi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Þriðjungur allra landsmanna  leitar árlega til Landspítala</vt:lpstr>
      <vt:lpstr>PowerPoint Presentation</vt:lpstr>
      <vt:lpstr>Árið 2023 á landspítala</vt:lpstr>
      <vt:lpstr>Dagur á Landspítala</vt:lpstr>
      <vt:lpstr>PowerPoint Presentation</vt:lpstr>
      <vt:lpstr>PowerPoint Presentation</vt:lpstr>
      <vt:lpstr>Meginþorri lega á LSH árið 2023 var hjá aldurshópnum 50 ára og eldri (Legur tengdar meðgöngu og fæðingu undanskildar)</vt:lpstr>
      <vt:lpstr>PowerPoint Presentation</vt:lpstr>
      <vt:lpstr>Fjöldi lega eftir yfirsjúkdómaflokkum DRG-kerfis (Diagnosis related groups) </vt:lpstr>
      <vt:lpstr>Skurðaðgerðir</vt:lpstr>
      <vt:lpstr>Komur á bráðamóttökur</vt:lpstr>
      <vt:lpstr>Yfir 70% fæðinga á Íslandi  eru á Landspítala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Rekstrarreikningur </vt:lpstr>
      <vt:lpstr>PowerPoint Presentation</vt:lpstr>
      <vt:lpstr>PowerPoint Presentation</vt:lpstr>
      <vt:lpstr>PowerPoint Presentation</vt:lpstr>
      <vt:lpstr>Á spítalanum starfa um 6.300 manns  í um 5.000 stöðugildum  </vt:lpstr>
      <vt:lpstr>Stöðugildi og starfsmannafjöldi</vt:lpstr>
      <vt:lpstr>Veikindahlutfall starfsmanna  eftir mánuðum</vt:lpstr>
      <vt:lpstr>Starfsánægja starfsmanna skv. Könnun Skalinn er 1-10, þar sem 10 er hæsta gildi. markmið er 7,6</vt:lpstr>
      <vt:lpstr>PowerPoint Presentation</vt:lpstr>
      <vt:lpstr>2.006 nemendur í heilbrigðisvísindum árið 2023 þar af 716 háskólanemar á framhaldsstigi</vt:lpstr>
      <vt:lpstr>VísindIN 2023 Í TÖLUM  </vt:lpstr>
      <vt:lpstr>PowerPoint Presentation</vt:lpstr>
      <vt:lpstr>PowerPoint Presentation</vt:lpstr>
      <vt:lpstr>Áfangar í Landspítalasögunni</vt:lpstr>
      <vt:lpstr>Mikilvægir klínískir áfangar  á Landspítala eftir 1960</vt:lpstr>
      <vt:lpstr>PowerPoint Presentation</vt:lpstr>
      <vt:lpstr>PowerPoint Presentation</vt:lpstr>
      <vt:lpstr>Leiðarljós Landspítala við Uppbyggingu innviða</vt:lpstr>
      <vt:lpstr>Landspítalaþorpið – nýbyggingar 2015 – 2026 – 1. áfangi</vt:lpstr>
      <vt:lpstr>Meðferðarkjarninn – 70.000 m2 – 6 hæðir og kjallari hönnun 2016-2022             framkvæmdir 2018-2026</vt:lpstr>
      <vt:lpstr>Rannsóknahúsið – 17.000 m2 – 5 hæðir  sameinar nær alla rannsóknarstarfsemi spítalans  hönnun 2018 – 2022.   framkvæmdir 2021 - 2026</vt:lpstr>
      <vt:lpstr>Bílastæða- og tæknihús  –  550 stæði Hönnun 2019-2022 -  Framkvæmdir 2021-2024 </vt:lpstr>
      <vt:lpstr>Heilbrigðisvísindasvið hí – nýbygging 7.000 m2 + endurbætur á læknagarði Hönnun 2018-2022.       Framkvæmdir 2022 – 2026</vt:lpstr>
    </vt:vector>
  </TitlesOfParts>
  <Company>LSH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Slide</dc:title>
  <dc:creator>Elísabet Guðmundsdóttir</dc:creator>
  <cp:lastModifiedBy>Lovísa Sigfúsdóttir</cp:lastModifiedBy>
  <cp:revision>716</cp:revision>
  <cp:lastPrinted>2020-02-14T14:33:14Z</cp:lastPrinted>
  <dcterms:created xsi:type="dcterms:W3CDTF">2014-11-04T10:06:03Z</dcterms:created>
  <dcterms:modified xsi:type="dcterms:W3CDTF">2024-06-12T15:16:49Z</dcterms:modified>
</cp:coreProperties>
</file>